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96"/>
  </p:notesMasterIdLst>
  <p:handoutMasterIdLst>
    <p:handoutMasterId r:id="rId97"/>
  </p:handoutMasterIdLst>
  <p:sldIdLst>
    <p:sldId id="262" r:id="rId5"/>
    <p:sldId id="264" r:id="rId6"/>
    <p:sldId id="1184" r:id="rId7"/>
    <p:sldId id="1206" r:id="rId8"/>
    <p:sldId id="267" r:id="rId9"/>
    <p:sldId id="278" r:id="rId10"/>
    <p:sldId id="1201" r:id="rId11"/>
    <p:sldId id="1202" r:id="rId12"/>
    <p:sldId id="1231" r:id="rId13"/>
    <p:sldId id="1259" r:id="rId14"/>
    <p:sldId id="266" r:id="rId15"/>
    <p:sldId id="1258" r:id="rId16"/>
    <p:sldId id="1179" r:id="rId17"/>
    <p:sldId id="1200" r:id="rId18"/>
    <p:sldId id="1270" r:id="rId19"/>
    <p:sldId id="1260" r:id="rId20"/>
    <p:sldId id="1262" r:id="rId21"/>
    <p:sldId id="1263" r:id="rId22"/>
    <p:sldId id="279" r:id="rId23"/>
    <p:sldId id="352" r:id="rId24"/>
    <p:sldId id="292" r:id="rId25"/>
    <p:sldId id="1234" r:id="rId26"/>
    <p:sldId id="285" r:id="rId27"/>
    <p:sldId id="1236" r:id="rId28"/>
    <p:sldId id="1237" r:id="rId29"/>
    <p:sldId id="1238" r:id="rId30"/>
    <p:sldId id="286" r:id="rId31"/>
    <p:sldId id="275" r:id="rId32"/>
    <p:sldId id="296" r:id="rId33"/>
    <p:sldId id="307" r:id="rId34"/>
    <p:sldId id="291" r:id="rId35"/>
    <p:sldId id="293" r:id="rId36"/>
    <p:sldId id="1199" r:id="rId37"/>
    <p:sldId id="295" r:id="rId38"/>
    <p:sldId id="1161" r:id="rId39"/>
    <p:sldId id="1149" r:id="rId40"/>
    <p:sldId id="329" r:id="rId41"/>
    <p:sldId id="330" r:id="rId42"/>
    <p:sldId id="297" r:id="rId43"/>
    <p:sldId id="298" r:id="rId44"/>
    <p:sldId id="331" r:id="rId45"/>
    <p:sldId id="299" r:id="rId46"/>
    <p:sldId id="300" r:id="rId47"/>
    <p:sldId id="1265" r:id="rId48"/>
    <p:sldId id="301" r:id="rId49"/>
    <p:sldId id="302" r:id="rId50"/>
    <p:sldId id="303" r:id="rId51"/>
    <p:sldId id="304" r:id="rId52"/>
    <p:sldId id="333" r:id="rId53"/>
    <p:sldId id="305" r:id="rId54"/>
    <p:sldId id="1232" r:id="rId55"/>
    <p:sldId id="332" r:id="rId56"/>
    <p:sldId id="334" r:id="rId57"/>
    <p:sldId id="335" r:id="rId58"/>
    <p:sldId id="339" r:id="rId59"/>
    <p:sldId id="336" r:id="rId60"/>
    <p:sldId id="337" r:id="rId61"/>
    <p:sldId id="338" r:id="rId62"/>
    <p:sldId id="371" r:id="rId63"/>
    <p:sldId id="340" r:id="rId64"/>
    <p:sldId id="1233" r:id="rId65"/>
    <p:sldId id="327" r:id="rId66"/>
    <p:sldId id="373" r:id="rId67"/>
    <p:sldId id="1269" r:id="rId68"/>
    <p:sldId id="1177" r:id="rId69"/>
    <p:sldId id="342" r:id="rId70"/>
    <p:sldId id="343" r:id="rId71"/>
    <p:sldId id="344" r:id="rId72"/>
    <p:sldId id="345" r:id="rId73"/>
    <p:sldId id="346" r:id="rId74"/>
    <p:sldId id="347" r:id="rId75"/>
    <p:sldId id="1150" r:id="rId76"/>
    <p:sldId id="1157" r:id="rId77"/>
    <p:sldId id="348" r:id="rId78"/>
    <p:sldId id="1162" r:id="rId79"/>
    <p:sldId id="311" r:id="rId80"/>
    <p:sldId id="1165" r:id="rId81"/>
    <p:sldId id="353" r:id="rId82"/>
    <p:sldId id="354" r:id="rId83"/>
    <p:sldId id="355" r:id="rId84"/>
    <p:sldId id="356" r:id="rId85"/>
    <p:sldId id="357" r:id="rId86"/>
    <p:sldId id="358" r:id="rId87"/>
    <p:sldId id="359" r:id="rId88"/>
    <p:sldId id="1151" r:id="rId89"/>
    <p:sldId id="1168" r:id="rId90"/>
    <p:sldId id="360" r:id="rId91"/>
    <p:sldId id="362" r:id="rId92"/>
    <p:sldId id="1264" r:id="rId93"/>
    <p:sldId id="1152" r:id="rId94"/>
    <p:sldId id="1156" r:id="rId9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065B60-68B2-033C-0531-4C24429BD042}" name="Cullen, Shannon (DESE)" initials="CS(" userId="S::Shannon.Cullen@mass.gov::6b1ad6a8-5818-44b3-9274-ccefbf22d13d" providerId="AD"/>
  <p188:author id="{2DDAB86A-D521-A4F8-DC3C-FF0AD3E217C3}" name="Zalk, Jodie (DESE)" initials="ZJ(" userId="S::Jodie.L.Zalk@mass.gov::e1452584-4588-4fe8-8e76-c634323654f0" providerId="AD"/>
  <p188:author id="{D2B726C1-6B67-7C9B-17B0-EF1B90BE53D0}" name="Pelychaty, Robert (DESE)" initials="P(" userId="S::robert.pelychaty@mass.gov::4b7f82dc-9b90-4364-a63e-8be2ecd61eb5" providerId="AD"/>
  <p188:author id="{8E0784C7-A4CA-7647-B0A9-222665956AEB}" name="Ragsdale, David (DESE)" initials="R(" userId="S::david.ragsdale@mass.gov::587e51b7-b7d7-43e1-8411-df89860897aa" providerId="AD"/>
  <p188:author id="{A2AB63E1-59F4-2BBC-B07B-799A89196A5C}" name="David Ragsdale" initials="DR" userId="S::David.Ragsdale@mass.gov::587e51b7-b7d7-43e1-8411-df89860897aa" providerId="AD"/>
  <p188:author id="{D7C264F7-7DD7-2006-D813-B710073AC89F}" name="Pelychaty, Robert (DESE)" initials="" userId="S::Robert.Pelychaty@mass.gov::4b7f82dc-9b90-4364-a63e-8be2ecd61eb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397E7"/>
    <a:srgbClr val="AFCBFD"/>
    <a:srgbClr val="93A9FF"/>
    <a:srgbClr val="86A9E2"/>
    <a:srgbClr val="3647B6"/>
    <a:srgbClr val="494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C21307-E6F0-417D-9181-A5F484C44991}" v="25" dt="2024-02-03T00:38:13.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6/11/relationships/changesInfo" Target="changesInfos/changesInfo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104"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lk, Jodie (DESE)" userId="e1452584-4588-4fe8-8e76-c634323654f0" providerId="ADAL" clId="{E2C21307-E6F0-417D-9181-A5F484C44991}"/>
    <pc:docChg chg="custSel modSld">
      <pc:chgData name="Zalk, Jodie (DESE)" userId="e1452584-4588-4fe8-8e76-c634323654f0" providerId="ADAL" clId="{E2C21307-E6F0-417D-9181-A5F484C44991}" dt="2024-02-03T00:37:53.221" v="95" actId="20577"/>
      <pc:docMkLst>
        <pc:docMk/>
      </pc:docMkLst>
      <pc:sldChg chg="modSp mod">
        <pc:chgData name="Zalk, Jodie (DESE)" userId="e1452584-4588-4fe8-8e76-c634323654f0" providerId="ADAL" clId="{E2C21307-E6F0-417D-9181-A5F484C44991}" dt="2024-02-03T00:24:19.351" v="18" actId="3626"/>
        <pc:sldMkLst>
          <pc:docMk/>
          <pc:sldMk cId="3413163398" sldId="286"/>
        </pc:sldMkLst>
        <pc:spChg chg="mod">
          <ac:chgData name="Zalk, Jodie (DESE)" userId="e1452584-4588-4fe8-8e76-c634323654f0" providerId="ADAL" clId="{E2C21307-E6F0-417D-9181-A5F484C44991}" dt="2024-02-03T00:24:19.351" v="18" actId="3626"/>
          <ac:spMkLst>
            <pc:docMk/>
            <pc:sldMk cId="3413163398" sldId="286"/>
            <ac:spMk id="3" creationId="{016D24D2-B23A-7E18-05C3-1A77A0F61E79}"/>
          </ac:spMkLst>
        </pc:spChg>
      </pc:sldChg>
      <pc:sldChg chg="modSp mod">
        <pc:chgData name="Zalk, Jodie (DESE)" userId="e1452584-4588-4fe8-8e76-c634323654f0" providerId="ADAL" clId="{E2C21307-E6F0-417D-9181-A5F484C44991}" dt="2024-02-03T00:37:43.603" v="91" actId="20577"/>
        <pc:sldMkLst>
          <pc:docMk/>
          <pc:sldMk cId="3327134868" sldId="296"/>
        </pc:sldMkLst>
        <pc:spChg chg="mod">
          <ac:chgData name="Zalk, Jodie (DESE)" userId="e1452584-4588-4fe8-8e76-c634323654f0" providerId="ADAL" clId="{E2C21307-E6F0-417D-9181-A5F484C44991}" dt="2024-02-03T00:37:43.603" v="91" actId="20577"/>
          <ac:spMkLst>
            <pc:docMk/>
            <pc:sldMk cId="3327134868" sldId="296"/>
            <ac:spMk id="5" creationId="{AE5EA6CB-61CD-1F5F-70DC-0BE7DD634C88}"/>
          </ac:spMkLst>
        </pc:spChg>
      </pc:sldChg>
      <pc:sldChg chg="modSp mod">
        <pc:chgData name="Zalk, Jodie (DESE)" userId="e1452584-4588-4fe8-8e76-c634323654f0" providerId="ADAL" clId="{E2C21307-E6F0-417D-9181-A5F484C44991}" dt="2024-02-03T00:34:21.147" v="45" actId="3626"/>
        <pc:sldMkLst>
          <pc:docMk/>
          <pc:sldMk cId="1878591769" sldId="348"/>
        </pc:sldMkLst>
        <pc:graphicFrameChg chg="mod modGraphic">
          <ac:chgData name="Zalk, Jodie (DESE)" userId="e1452584-4588-4fe8-8e76-c634323654f0" providerId="ADAL" clId="{E2C21307-E6F0-417D-9181-A5F484C44991}" dt="2024-02-03T00:34:21.147" v="45" actId="3626"/>
          <ac:graphicFrameMkLst>
            <pc:docMk/>
            <pc:sldMk cId="1878591769" sldId="348"/>
            <ac:graphicFrameMk id="6" creationId="{2FE4AB8F-D283-8E29-EF57-EF407DB0C355}"/>
          </ac:graphicFrameMkLst>
        </pc:graphicFrameChg>
      </pc:sldChg>
      <pc:sldChg chg="modSp mod">
        <pc:chgData name="Zalk, Jodie (DESE)" userId="e1452584-4588-4fe8-8e76-c634323654f0" providerId="ADAL" clId="{E2C21307-E6F0-417D-9181-A5F484C44991}" dt="2024-02-03T00:37:21.423" v="83" actId="20577"/>
        <pc:sldMkLst>
          <pc:docMk/>
          <pc:sldMk cId="3824124067" sldId="1156"/>
        </pc:sldMkLst>
        <pc:spChg chg="mod">
          <ac:chgData name="Zalk, Jodie (DESE)" userId="e1452584-4588-4fe8-8e76-c634323654f0" providerId="ADAL" clId="{E2C21307-E6F0-417D-9181-A5F484C44991}" dt="2024-02-03T00:37:21.423" v="83" actId="20577"/>
          <ac:spMkLst>
            <pc:docMk/>
            <pc:sldMk cId="3824124067" sldId="1156"/>
            <ac:spMk id="9" creationId="{D7D507E8-7DBC-71DC-71C9-20BC9E38067A}"/>
          </ac:spMkLst>
        </pc:spChg>
      </pc:sldChg>
      <pc:sldChg chg="modSp mod">
        <pc:chgData name="Zalk, Jodie (DESE)" userId="e1452584-4588-4fe8-8e76-c634323654f0" providerId="ADAL" clId="{E2C21307-E6F0-417D-9181-A5F484C44991}" dt="2024-02-03T00:37:53.221" v="95" actId="20577"/>
        <pc:sldMkLst>
          <pc:docMk/>
          <pc:sldMk cId="1460909250" sldId="1162"/>
        </pc:sldMkLst>
        <pc:spChg chg="mod">
          <ac:chgData name="Zalk, Jodie (DESE)" userId="e1452584-4588-4fe8-8e76-c634323654f0" providerId="ADAL" clId="{E2C21307-E6F0-417D-9181-A5F484C44991}" dt="2024-02-03T00:37:53.221" v="95" actId="20577"/>
          <ac:spMkLst>
            <pc:docMk/>
            <pc:sldMk cId="1460909250" sldId="1162"/>
            <ac:spMk id="2" creationId="{8BF5F1AD-90A5-FAA2-2AA6-3367618F17F4}"/>
          </ac:spMkLst>
        </pc:spChg>
      </pc:sldChg>
      <pc:sldChg chg="modSp mod">
        <pc:chgData name="Zalk, Jodie (DESE)" userId="e1452584-4588-4fe8-8e76-c634323654f0" providerId="ADAL" clId="{E2C21307-E6F0-417D-9181-A5F484C44991}" dt="2024-02-03T00:37:35.596" v="87" actId="20577"/>
        <pc:sldMkLst>
          <pc:docMk/>
          <pc:sldMk cId="3273459970" sldId="1184"/>
        </pc:sldMkLst>
        <pc:spChg chg="mod">
          <ac:chgData name="Zalk, Jodie (DESE)" userId="e1452584-4588-4fe8-8e76-c634323654f0" providerId="ADAL" clId="{E2C21307-E6F0-417D-9181-A5F484C44991}" dt="2024-02-03T00:37:35.596" v="87" actId="20577"/>
          <ac:spMkLst>
            <pc:docMk/>
            <pc:sldMk cId="3273459970" sldId="1184"/>
            <ac:spMk id="3" creationId="{016D24D2-B23A-7E18-05C3-1A77A0F61E79}"/>
          </ac:spMkLst>
        </pc:spChg>
      </pc:sldChg>
      <pc:sldChg chg="modSp mod">
        <pc:chgData name="Zalk, Jodie (DESE)" userId="e1452584-4588-4fe8-8e76-c634323654f0" providerId="ADAL" clId="{E2C21307-E6F0-417D-9181-A5F484C44991}" dt="2024-02-03T00:27:12.844" v="44" actId="20577"/>
        <pc:sldMkLst>
          <pc:docMk/>
          <pc:sldMk cId="271757724" sldId="1199"/>
        </pc:sldMkLst>
        <pc:spChg chg="mod">
          <ac:chgData name="Zalk, Jodie (DESE)" userId="e1452584-4588-4fe8-8e76-c634323654f0" providerId="ADAL" clId="{E2C21307-E6F0-417D-9181-A5F484C44991}" dt="2024-02-03T00:27:12.844" v="44" actId="20577"/>
          <ac:spMkLst>
            <pc:docMk/>
            <pc:sldMk cId="271757724" sldId="1199"/>
            <ac:spMk id="2" creationId="{0739BCAA-C1D1-4169-904F-0E81DB9659C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FB3B8-40CA-439F-97EE-B05FDFEE2F0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B563D6A7-BF5B-42F2-8E0D-F50297828F40}">
      <dgm:prSet phldrT="[Text]" custT="1"/>
      <dgm:spPr/>
      <dgm:t>
        <a:bodyPr/>
        <a:lstStyle/>
        <a:p>
          <a:r>
            <a:rPr lang="en-US" sz="2000" b="1" dirty="0">
              <a:latin typeface="Arial" panose="020B0604020202020204" pitchFamily="34" charset="0"/>
              <a:cs typeface="Arial" panose="020B0604020202020204" pitchFamily="34" charset="0"/>
            </a:rPr>
            <a:t>Beginning in Fall 2023</a:t>
          </a:r>
        </a:p>
      </dgm:t>
      <dgm:extLst>
        <a:ext uri="{E40237B7-FDA0-4F09-8148-C483321AD2D9}">
          <dgm14:cNvPr xmlns:dgm14="http://schemas.microsoft.com/office/drawing/2010/diagram" id="0" name="">
            <a:extLst>
              <a:ext uri="{C183D7F6-B498-43B3-948B-1728B52AA6E4}">
                <adec:decorative xmlns:adec="http://schemas.microsoft.com/office/drawing/2017/decorative" val="0"/>
              </a:ext>
            </a:extLst>
          </dgm14:cNvPr>
        </a:ext>
      </dgm:extLst>
    </dgm:pt>
    <dgm:pt modelId="{9543EFFA-E497-407B-A174-155F1F9F6BDD}" type="parTrans" cxnId="{76B9229A-7334-4576-8A99-F2067161207F}">
      <dgm:prSet/>
      <dgm:spPr/>
      <dgm:t>
        <a:bodyPr/>
        <a:lstStyle/>
        <a:p>
          <a:endParaRPr lang="en-US"/>
        </a:p>
      </dgm:t>
    </dgm:pt>
    <dgm:pt modelId="{F78F0CA0-1A34-474D-A37B-3B51E725DAC5}" type="sibTrans" cxnId="{76B9229A-7334-4576-8A99-F2067161207F}">
      <dgm:prSet/>
      <dgm:spPr/>
      <dgm:t>
        <a:bodyPr/>
        <a:lstStyle/>
        <a:p>
          <a:endParaRPr lang="en-US"/>
        </a:p>
      </dgm:t>
    </dgm:pt>
    <dgm:pt modelId="{64E37092-3093-4051-BAF6-3308FB1B586D}">
      <dgm:prSet phldrT="[Text]" custT="1"/>
      <dgm:spPr/>
      <dgm:t>
        <a:bodyPr/>
        <a:lstStyle/>
        <a:p>
          <a:r>
            <a:rPr lang="en-US" sz="2000" dirty="0">
              <a:latin typeface="Arial" panose="020B0604020202020204" pitchFamily="34" charset="0"/>
              <a:cs typeface="Arial" panose="020B0604020202020204" pitchFamily="34" charset="0"/>
            </a:rPr>
            <a:t>(Ongoing) Read biweekly Student Assessment Updates. </a:t>
          </a:r>
        </a:p>
      </dgm:t>
    </dgm:pt>
    <dgm:pt modelId="{D1950554-12A3-4217-BEAF-5164ED47A080}" type="parTrans" cxnId="{10BF0AE0-745F-4242-A2AD-75CED21C5C82}">
      <dgm:prSet/>
      <dgm:spPr/>
      <dgm:t>
        <a:bodyPr/>
        <a:lstStyle/>
        <a:p>
          <a:endParaRPr lang="en-US"/>
        </a:p>
      </dgm:t>
    </dgm:pt>
    <dgm:pt modelId="{65C99F1C-EFBB-476B-A037-9685F04CEB5C}" type="sibTrans" cxnId="{10BF0AE0-745F-4242-A2AD-75CED21C5C82}">
      <dgm:prSet/>
      <dgm:spPr/>
      <dgm:t>
        <a:bodyPr/>
        <a:lstStyle/>
        <a:p>
          <a:endParaRPr lang="en-US"/>
        </a:p>
      </dgm:t>
    </dgm:pt>
    <dgm:pt modelId="{BF2085B9-47C4-4660-864C-0F1FC5334300}">
      <dgm:prSet phldrT="[Text]" custT="1"/>
      <dgm:spPr/>
      <dgm:t>
        <a:bodyPr/>
        <a:lstStyle/>
        <a:p>
          <a:r>
            <a:rPr lang="en-US" sz="2000" b="1" dirty="0">
              <a:latin typeface="Arial" panose="020B0604020202020204" pitchFamily="34" charset="0"/>
              <a:cs typeface="Arial" panose="020B0604020202020204" pitchFamily="34" charset="0"/>
            </a:rPr>
            <a:t>At least 2 months before testing</a:t>
          </a:r>
        </a:p>
      </dgm:t>
    </dgm:pt>
    <dgm:pt modelId="{140B26C8-3E94-472D-AA9A-5E95997C7D92}" type="parTrans" cxnId="{CA6C730E-CFC3-456D-9106-1B3EF78FFD2E}">
      <dgm:prSet/>
      <dgm:spPr/>
      <dgm:t>
        <a:bodyPr/>
        <a:lstStyle/>
        <a:p>
          <a:endParaRPr lang="en-US"/>
        </a:p>
      </dgm:t>
    </dgm:pt>
    <dgm:pt modelId="{FB8AE374-EFE9-4EAD-8EBA-9C2B58EAF7CA}" type="sibTrans" cxnId="{CA6C730E-CFC3-456D-9106-1B3EF78FFD2E}">
      <dgm:prSet/>
      <dgm:spPr/>
      <dgm:t>
        <a:bodyPr/>
        <a:lstStyle/>
        <a:p>
          <a:endParaRPr lang="en-US"/>
        </a:p>
      </dgm:t>
    </dgm:pt>
    <dgm:pt modelId="{5D005010-2DAC-43A2-A2C4-7D8C5B7122A1}">
      <dgm:prSet phldrT="[Text]" custT="1"/>
      <dgm:spPr/>
      <dgm:t>
        <a:bodyPr/>
        <a:lstStyle/>
        <a:p>
          <a:r>
            <a:rPr lang="en-US" sz="2000" dirty="0">
              <a:latin typeface="Arial" panose="020B0604020202020204" pitchFamily="34" charset="0"/>
              <a:cs typeface="Arial" panose="020B0604020202020204" pitchFamily="34" charset="0"/>
            </a:rPr>
            <a:t>Update user accounts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in PAN and create additional accounts.</a:t>
          </a:r>
        </a:p>
      </dgm:t>
    </dgm:pt>
    <dgm:pt modelId="{56ED169B-04F6-4E8F-BBA7-201D9782F31A}" type="parTrans" cxnId="{994AD29F-9DFA-46F5-A955-831E1C593FBB}">
      <dgm:prSet/>
      <dgm:spPr/>
      <dgm:t>
        <a:bodyPr/>
        <a:lstStyle/>
        <a:p>
          <a:endParaRPr lang="en-US"/>
        </a:p>
      </dgm:t>
    </dgm:pt>
    <dgm:pt modelId="{FEDD5DCA-303A-49EA-AB09-C10B6FA9A8C7}" type="sibTrans" cxnId="{994AD29F-9DFA-46F5-A955-831E1C593FBB}">
      <dgm:prSet/>
      <dgm:spPr/>
      <dgm:t>
        <a:bodyPr/>
        <a:lstStyle/>
        <a:p>
          <a:endParaRPr lang="en-US"/>
        </a:p>
      </dgm:t>
    </dgm:pt>
    <dgm:pt modelId="{2A706D3E-FD1A-43CE-B285-996786F7EB3F}">
      <dgm:prSet phldrT="[Text]" custT="1"/>
      <dgm:spPr/>
      <dgm:t>
        <a:bodyPr/>
        <a:lstStyle/>
        <a:p>
          <a:endParaRPr lang="en-US" sz="1800" dirty="0"/>
        </a:p>
      </dgm:t>
    </dgm:pt>
    <dgm:pt modelId="{03FCA16E-24B6-4799-9CC4-A21378F33BC8}" type="parTrans" cxnId="{0E0D30A1-AF19-4F98-A04A-2012CF7B496E}">
      <dgm:prSet/>
      <dgm:spPr/>
      <dgm:t>
        <a:bodyPr/>
        <a:lstStyle/>
        <a:p>
          <a:endParaRPr lang="en-US"/>
        </a:p>
      </dgm:t>
    </dgm:pt>
    <dgm:pt modelId="{BFFC436D-E1AB-4513-94FA-F18D0028C08B}" type="sibTrans" cxnId="{0E0D30A1-AF19-4F98-A04A-2012CF7B496E}">
      <dgm:prSet/>
      <dgm:spPr/>
      <dgm:t>
        <a:bodyPr/>
        <a:lstStyle/>
        <a:p>
          <a:endParaRPr lang="en-US"/>
        </a:p>
      </dgm:t>
    </dgm:pt>
    <dgm:pt modelId="{467B61B1-B403-45B1-85A0-6F1A2273CE72}">
      <dgm:prSet phldrT="[Text]" custT="1"/>
      <dgm:spPr/>
      <dgm:t>
        <a:bodyPr/>
        <a:lstStyle/>
        <a:p>
          <a:r>
            <a:rPr lang="en-US" sz="2000" b="1" dirty="0">
              <a:latin typeface="Arial" panose="020B0604020202020204" pitchFamily="34" charset="0"/>
              <a:cs typeface="Arial" panose="020B0604020202020204" pitchFamily="34" charset="0"/>
            </a:rPr>
            <a:t>At least 2 weeks before testing</a:t>
          </a:r>
        </a:p>
      </dgm:t>
    </dgm:pt>
    <dgm:pt modelId="{DB340A8C-B1C5-425F-AFA4-B9434C27852C}" type="parTrans" cxnId="{8799259D-B400-4038-9C13-32CD22B0E82A}">
      <dgm:prSet/>
      <dgm:spPr/>
      <dgm:t>
        <a:bodyPr/>
        <a:lstStyle/>
        <a:p>
          <a:endParaRPr lang="en-US"/>
        </a:p>
      </dgm:t>
    </dgm:pt>
    <dgm:pt modelId="{5291E6EF-F7BB-49C8-AD0E-935F84B224A6}" type="sibTrans" cxnId="{8799259D-B400-4038-9C13-32CD22B0E82A}">
      <dgm:prSet/>
      <dgm:spPr/>
      <dgm:t>
        <a:bodyPr/>
        <a:lstStyle/>
        <a:p>
          <a:endParaRPr lang="en-US"/>
        </a:p>
      </dgm:t>
    </dgm:pt>
    <dgm:pt modelId="{913FF2A6-F1CA-471D-880A-ABD231C55285}">
      <dgm:prSet phldrT="[Text]" custT="1"/>
      <dgm:spPr/>
      <dgm:t>
        <a:bodyPr/>
        <a:lstStyle/>
        <a:p>
          <a:r>
            <a:rPr lang="en-US" sz="1900" dirty="0">
              <a:latin typeface="Arial" panose="020B0604020202020204" pitchFamily="34" charset="0"/>
              <a:cs typeface="Arial" panose="020B0604020202020204" pitchFamily="34" charset="0"/>
            </a:rPr>
            <a:t>Run App Check and conduct an Infrastructure Trial and/or Preliminary System Test.</a:t>
          </a:r>
        </a:p>
      </dgm:t>
    </dgm:pt>
    <dgm:pt modelId="{FD5CAE00-679C-43B4-9F7B-549174BE23DC}" type="parTrans" cxnId="{1B20B1D6-C113-4A68-9AE3-033A4CB0CFAE}">
      <dgm:prSet/>
      <dgm:spPr/>
      <dgm:t>
        <a:bodyPr/>
        <a:lstStyle/>
        <a:p>
          <a:endParaRPr lang="en-US"/>
        </a:p>
      </dgm:t>
    </dgm:pt>
    <dgm:pt modelId="{8904E1F9-A2DB-4B0D-B510-E1F0D9EE642A}" type="sibTrans" cxnId="{1B20B1D6-C113-4A68-9AE3-033A4CB0CFAE}">
      <dgm:prSet/>
      <dgm:spPr/>
      <dgm:t>
        <a:bodyPr/>
        <a:lstStyle/>
        <a:p>
          <a:endParaRPr lang="en-US"/>
        </a:p>
      </dgm:t>
    </dgm:pt>
    <dgm:pt modelId="{858E3C0E-1C44-4E43-B734-6D57A6892083}">
      <dgm:prSet phldrT="[Text]" custT="1"/>
      <dgm:spPr/>
      <dgm:t>
        <a:bodyPr/>
        <a:lstStyle/>
        <a:p>
          <a:r>
            <a:rPr lang="en-US" sz="1900" dirty="0">
              <a:latin typeface="Arial" panose="020B0604020202020204" pitchFamily="34" charset="0"/>
              <a:cs typeface="Arial" panose="020B0604020202020204" pitchFamily="34" charset="0"/>
            </a:rPr>
            <a:t>Prepare students for online testing. </a:t>
          </a:r>
        </a:p>
      </dgm:t>
    </dgm:pt>
    <dgm:pt modelId="{28AD2089-B13B-4DFE-8BBE-368051F41EFC}" type="parTrans" cxnId="{D0EA3495-5073-4397-8D9C-F446F5EEBC45}">
      <dgm:prSet/>
      <dgm:spPr/>
      <dgm:t>
        <a:bodyPr/>
        <a:lstStyle/>
        <a:p>
          <a:endParaRPr lang="en-US"/>
        </a:p>
      </dgm:t>
    </dgm:pt>
    <dgm:pt modelId="{ED0C12D6-317B-4BBE-8A6F-72575CDB770E}" type="sibTrans" cxnId="{D0EA3495-5073-4397-8D9C-F446F5EEBC45}">
      <dgm:prSet/>
      <dgm:spPr/>
      <dgm:t>
        <a:bodyPr/>
        <a:lstStyle/>
        <a:p>
          <a:endParaRPr lang="en-US"/>
        </a:p>
      </dgm:t>
    </dgm:pt>
    <dgm:pt modelId="{A91A490C-C832-4D26-8ADD-3F51C3582A9D}">
      <dgm:prSet phldrT="[Text]" custT="1"/>
      <dgm:spPr/>
      <dgm:t>
        <a:bodyPr/>
        <a:lstStyle/>
        <a:p>
          <a:r>
            <a:rPr lang="en-US" sz="2000" dirty="0">
              <a:latin typeface="Arial" panose="020B0604020202020204" pitchFamily="34" charset="0"/>
              <a:cs typeface="Arial" panose="020B0604020202020204" pitchFamily="34" charset="0"/>
            </a:rPr>
            <a:t>Become familiar with CBT components.</a:t>
          </a:r>
        </a:p>
      </dgm:t>
    </dgm:pt>
    <dgm:pt modelId="{E130EEF9-11D3-4E79-BB06-E8192F6CB55C}" type="parTrans" cxnId="{83F2875C-1F98-424A-9000-90343DD1B39E}">
      <dgm:prSet/>
      <dgm:spPr/>
      <dgm:t>
        <a:bodyPr/>
        <a:lstStyle/>
        <a:p>
          <a:endParaRPr lang="en-US"/>
        </a:p>
      </dgm:t>
    </dgm:pt>
    <dgm:pt modelId="{39662942-AE67-4313-9AF4-5942DA1800AA}" type="sibTrans" cxnId="{83F2875C-1F98-424A-9000-90343DD1B39E}">
      <dgm:prSet/>
      <dgm:spPr/>
      <dgm:t>
        <a:bodyPr/>
        <a:lstStyle/>
        <a:p>
          <a:endParaRPr lang="en-US"/>
        </a:p>
      </dgm:t>
    </dgm:pt>
    <dgm:pt modelId="{27567DE6-4207-4E67-8EB8-408A036E262F}">
      <dgm:prSet phldrT="[Text]" custT="1"/>
      <dgm:spPr/>
      <dgm:t>
        <a:bodyPr/>
        <a:lstStyle/>
        <a:p>
          <a:r>
            <a:rPr lang="en-US" sz="2000" dirty="0">
              <a:latin typeface="Arial" panose="020B0604020202020204" pitchFamily="34" charset="0"/>
              <a:cs typeface="Arial" panose="020B0604020202020204" pitchFamily="34" charset="0"/>
            </a:rPr>
            <a:t>Identify the school test administration team. </a:t>
          </a:r>
        </a:p>
      </dgm:t>
    </dgm:pt>
    <dgm:pt modelId="{4131F353-28B7-4438-880A-3BC6E44BE890}" type="parTrans" cxnId="{A60ED018-4494-444B-8F43-0AFC6FB060A4}">
      <dgm:prSet/>
      <dgm:spPr/>
      <dgm:t>
        <a:bodyPr/>
        <a:lstStyle/>
        <a:p>
          <a:endParaRPr lang="en-US"/>
        </a:p>
      </dgm:t>
    </dgm:pt>
    <dgm:pt modelId="{5175206C-5323-4514-B9BA-8DDE7A4C5627}" type="sibTrans" cxnId="{A60ED018-4494-444B-8F43-0AFC6FB060A4}">
      <dgm:prSet/>
      <dgm:spPr/>
      <dgm:t>
        <a:bodyPr/>
        <a:lstStyle/>
        <a:p>
          <a:endParaRPr lang="en-US"/>
        </a:p>
      </dgm:t>
    </dgm:pt>
    <dgm:pt modelId="{2F3AFA7D-71C4-4325-99EF-BE9A3CB7908C}">
      <dgm:prSet phldrT="[Text]" custT="1"/>
      <dgm:spPr/>
      <dgm:t>
        <a:bodyPr/>
        <a:lstStyle/>
        <a:p>
          <a:r>
            <a:rPr lang="en-US" sz="2000" dirty="0">
              <a:latin typeface="Arial" panose="020B0604020202020204" pitchFamily="34" charset="0"/>
              <a:cs typeface="Arial" panose="020B0604020202020204" pitchFamily="34" charset="0"/>
            </a:rPr>
            <a:t>Update contact info with DESE. </a:t>
          </a:r>
        </a:p>
        <a:p>
          <a:endParaRPr lang="en-US" sz="1000" dirty="0"/>
        </a:p>
      </dgm:t>
    </dgm:pt>
    <dgm:pt modelId="{A41273CC-5790-4ABA-B003-371AF39F379C}" type="parTrans" cxnId="{A4E0DCEB-530F-4B89-A4AD-E73709719EE1}">
      <dgm:prSet/>
      <dgm:spPr/>
      <dgm:t>
        <a:bodyPr/>
        <a:lstStyle/>
        <a:p>
          <a:endParaRPr lang="en-US"/>
        </a:p>
      </dgm:t>
    </dgm:pt>
    <dgm:pt modelId="{9811DB09-5848-4444-8E71-848D8068DA2C}" type="sibTrans" cxnId="{A4E0DCEB-530F-4B89-A4AD-E73709719EE1}">
      <dgm:prSet/>
      <dgm:spPr/>
      <dgm:t>
        <a:bodyPr/>
        <a:lstStyle/>
        <a:p>
          <a:endParaRPr lang="en-US"/>
        </a:p>
      </dgm:t>
    </dgm:pt>
    <dgm:pt modelId="{4C58E632-C350-4FEC-99FB-84711EDDAAE0}">
      <dgm:prSet phldrT="[Text]" custT="1"/>
      <dgm:spPr/>
      <dgm:t>
        <a:bodyPr/>
        <a:lstStyle/>
        <a:p>
          <a:r>
            <a:rPr lang="en-US" sz="2000" dirty="0">
              <a:latin typeface="Arial" panose="020B0604020202020204" pitchFamily="34" charset="0"/>
              <a:cs typeface="Arial" panose="020B0604020202020204" pitchFamily="34" charset="0"/>
            </a:rPr>
            <a:t>View online modules and participate in training sessions. </a:t>
          </a:r>
        </a:p>
      </dgm:t>
    </dgm:pt>
    <dgm:pt modelId="{1397321B-556E-48CD-9A4F-0FE901AA3948}" type="parTrans" cxnId="{CD74F704-7CC4-4CF3-B1D1-C59328437E14}">
      <dgm:prSet/>
      <dgm:spPr/>
      <dgm:t>
        <a:bodyPr/>
        <a:lstStyle/>
        <a:p>
          <a:endParaRPr lang="en-US"/>
        </a:p>
      </dgm:t>
    </dgm:pt>
    <dgm:pt modelId="{8FE24576-988F-447F-8829-C2E86AF24DC6}" type="sibTrans" cxnId="{CD74F704-7CC4-4CF3-B1D1-C59328437E14}">
      <dgm:prSet/>
      <dgm:spPr/>
      <dgm:t>
        <a:bodyPr/>
        <a:lstStyle/>
        <a:p>
          <a:endParaRPr lang="en-US"/>
        </a:p>
      </dgm:t>
    </dgm:pt>
    <dgm:pt modelId="{C2FAFE15-4789-4413-8EB6-5133DE2AC43E}">
      <dgm:prSet phldrT="[Text]" custT="1"/>
      <dgm:spPr/>
      <dgm:t>
        <a:bodyPr/>
        <a:lstStyle/>
        <a:p>
          <a:r>
            <a:rPr lang="en-US" sz="2000" dirty="0">
              <a:latin typeface="Arial" panose="020B0604020202020204" pitchFamily="34" charset="0"/>
              <a:cs typeface="Arial" panose="020B0604020202020204" pitchFamily="34" charset="0"/>
            </a:rPr>
            <a:t>Meet with the technology coordinator, who will review the tech specs and prepare the school’s infrastructure. </a:t>
          </a:r>
        </a:p>
      </dgm:t>
    </dgm:pt>
    <dgm:pt modelId="{142B3949-BC5A-4E14-841E-15FBD6DFE38A}" type="parTrans" cxnId="{E67ECE6C-B1E9-4A39-BCE6-F79E5BBED515}">
      <dgm:prSet/>
      <dgm:spPr/>
      <dgm:t>
        <a:bodyPr/>
        <a:lstStyle/>
        <a:p>
          <a:endParaRPr lang="en-US"/>
        </a:p>
      </dgm:t>
    </dgm:pt>
    <dgm:pt modelId="{5F41EFCF-5935-44AB-80A6-3008C6E35840}" type="sibTrans" cxnId="{E67ECE6C-B1E9-4A39-BCE6-F79E5BBED515}">
      <dgm:prSet/>
      <dgm:spPr/>
      <dgm:t>
        <a:bodyPr/>
        <a:lstStyle/>
        <a:p>
          <a:endParaRPr lang="en-US"/>
        </a:p>
      </dgm:t>
    </dgm:pt>
    <dgm:pt modelId="{4160F64E-ED74-48F2-A917-463153BC52F1}">
      <dgm:prSet phldrT="[Text]" custT="1"/>
      <dgm:spPr/>
      <dgm:t>
        <a:bodyPr/>
        <a:lstStyle/>
        <a:p>
          <a:r>
            <a:rPr lang="en-US" sz="1900" dirty="0">
              <a:latin typeface="Arial" panose="020B0604020202020204" pitchFamily="34" charset="0"/>
              <a:cs typeface="Arial" panose="020B0604020202020204" pitchFamily="34" charset="0"/>
            </a:rPr>
            <a:t>Review instructions in the </a:t>
          </a:r>
          <a:r>
            <a:rPr lang="en-US" sz="1900" i="1" dirty="0">
              <a:latin typeface="Arial" panose="020B0604020202020204" pitchFamily="34" charset="0"/>
              <a:cs typeface="Arial" panose="020B0604020202020204" pitchFamily="34" charset="0"/>
            </a:rPr>
            <a:t>Principal’s Administration Manual</a:t>
          </a:r>
          <a:r>
            <a:rPr lang="en-US" sz="1900" dirty="0">
              <a:latin typeface="Arial" panose="020B0604020202020204" pitchFamily="34" charset="0"/>
              <a:cs typeface="Arial" panose="020B0604020202020204" pitchFamily="34" charset="0"/>
            </a:rPr>
            <a:t>.</a:t>
          </a:r>
        </a:p>
      </dgm:t>
    </dgm:pt>
    <dgm:pt modelId="{FBD39573-8F69-4919-BBCE-EEE9CCA54555}" type="parTrans" cxnId="{C8F1D7D7-D9B1-4445-AACF-05D8D6D46DB5}">
      <dgm:prSet/>
      <dgm:spPr/>
      <dgm:t>
        <a:bodyPr/>
        <a:lstStyle/>
        <a:p>
          <a:endParaRPr lang="en-US"/>
        </a:p>
      </dgm:t>
    </dgm:pt>
    <dgm:pt modelId="{5873A193-30B5-46DE-84D9-8816CE9D8B0F}" type="sibTrans" cxnId="{C8F1D7D7-D9B1-4445-AACF-05D8D6D46DB5}">
      <dgm:prSet/>
      <dgm:spPr/>
      <dgm:t>
        <a:bodyPr/>
        <a:lstStyle/>
        <a:p>
          <a:endParaRPr lang="en-US"/>
        </a:p>
      </dgm:t>
    </dgm:pt>
    <dgm:pt modelId="{02EC23F3-3FCD-4B9C-9293-1C414A2A08EA}">
      <dgm:prSet phldrT="[Text]" custT="1"/>
      <dgm:spPr/>
      <dgm:t>
        <a:bodyPr/>
        <a:lstStyle/>
        <a:p>
          <a:r>
            <a:rPr lang="en-US" sz="2000" dirty="0">
              <a:latin typeface="Arial" panose="020B0604020202020204" pitchFamily="34" charset="0"/>
              <a:cs typeface="Arial" panose="020B0604020202020204" pitchFamily="34" charset="0"/>
            </a:rPr>
            <a:t>Complete the SR/PNP.</a:t>
          </a:r>
        </a:p>
      </dgm:t>
    </dgm:pt>
    <dgm:pt modelId="{A019A22C-B0F5-43F5-BF65-47F0A7C86E08}" type="parTrans" cxnId="{B1F09813-24E5-4CCE-8CBE-52A8F2C7BA86}">
      <dgm:prSet/>
      <dgm:spPr/>
      <dgm:t>
        <a:bodyPr/>
        <a:lstStyle/>
        <a:p>
          <a:endParaRPr lang="en-US"/>
        </a:p>
      </dgm:t>
    </dgm:pt>
    <dgm:pt modelId="{7F81CDD4-DC8D-4BA4-84FC-7CB0D42AF46A}" type="sibTrans" cxnId="{B1F09813-24E5-4CCE-8CBE-52A8F2C7BA86}">
      <dgm:prSet/>
      <dgm:spPr/>
      <dgm:t>
        <a:bodyPr/>
        <a:lstStyle/>
        <a:p>
          <a:endParaRPr lang="en-US"/>
        </a:p>
      </dgm:t>
    </dgm:pt>
    <dgm:pt modelId="{B89F9626-0ED4-4821-AFB3-E969EADB2EBE}">
      <dgm:prSet phldrT="[Text]" custT="1"/>
      <dgm:spPr/>
      <dgm:t>
        <a:bodyPr/>
        <a:lstStyle/>
        <a:p>
          <a:r>
            <a:rPr lang="en-US" sz="2000" dirty="0">
              <a:latin typeface="Arial" panose="020B0604020202020204" pitchFamily="34" charset="0"/>
              <a:cs typeface="Arial" panose="020B0604020202020204" pitchFamily="34" charset="0"/>
            </a:rPr>
            <a:t>Plan for accessibility features and accommodations. </a:t>
          </a:r>
        </a:p>
      </dgm:t>
    </dgm:pt>
    <dgm:pt modelId="{A6555CC0-E3E5-403E-BBB8-81738B9A18EF}" type="parTrans" cxnId="{C3427FD4-B871-47CC-9253-A08AA189BF21}">
      <dgm:prSet/>
      <dgm:spPr/>
      <dgm:t>
        <a:bodyPr/>
        <a:lstStyle/>
        <a:p>
          <a:endParaRPr lang="en-US"/>
        </a:p>
      </dgm:t>
    </dgm:pt>
    <dgm:pt modelId="{A21AB259-30CA-49C2-9375-3B2FF2309E79}" type="sibTrans" cxnId="{C3427FD4-B871-47CC-9253-A08AA189BF21}">
      <dgm:prSet/>
      <dgm:spPr/>
      <dgm:t>
        <a:bodyPr/>
        <a:lstStyle/>
        <a:p>
          <a:endParaRPr lang="en-US"/>
        </a:p>
      </dgm:t>
    </dgm:pt>
    <dgm:pt modelId="{85622042-E6FE-4248-BC33-DF8C1E3F8D08}">
      <dgm:prSet phldrT="[Text]" custT="1"/>
      <dgm:spPr/>
      <dgm:t>
        <a:bodyPr/>
        <a:lstStyle/>
        <a:p>
          <a:r>
            <a:rPr lang="en-US" sz="1900" dirty="0">
              <a:latin typeface="Arial" panose="020B0604020202020204" pitchFamily="34" charset="0"/>
              <a:cs typeface="Arial" panose="020B0604020202020204" pitchFamily="34" charset="0"/>
            </a:rPr>
            <a:t>Prepare devices and materials. </a:t>
          </a:r>
        </a:p>
      </dgm:t>
    </dgm:pt>
    <dgm:pt modelId="{F7D30B57-6767-442E-8703-282DE3C924F0}" type="parTrans" cxnId="{D5227E64-5C1A-4D10-B902-875A754037AD}">
      <dgm:prSet/>
      <dgm:spPr/>
      <dgm:t>
        <a:bodyPr/>
        <a:lstStyle/>
        <a:p>
          <a:endParaRPr lang="en-US"/>
        </a:p>
      </dgm:t>
    </dgm:pt>
    <dgm:pt modelId="{5FD27B3B-C4E1-4D52-91AF-684879DB08B7}" type="sibTrans" cxnId="{D5227E64-5C1A-4D10-B902-875A754037AD}">
      <dgm:prSet/>
      <dgm:spPr/>
      <dgm:t>
        <a:bodyPr/>
        <a:lstStyle/>
        <a:p>
          <a:endParaRPr lang="en-US"/>
        </a:p>
      </dgm:t>
    </dgm:pt>
    <dgm:pt modelId="{A43D8045-12AB-439C-8C19-720BC038E6B9}">
      <dgm:prSet phldrT="[Text]" custT="1"/>
      <dgm:spPr/>
      <dgm:t>
        <a:bodyPr/>
        <a:lstStyle/>
        <a:p>
          <a:r>
            <a:rPr lang="en-US" sz="1600" dirty="0">
              <a:latin typeface="Arial" panose="020B0604020202020204" pitchFamily="34" charset="0"/>
              <a:cs typeface="Arial" panose="020B0604020202020204" pitchFamily="34" charset="0"/>
            </a:rPr>
            <a:t>Delivered to schools 2 weeks before spring ELA, and one week before each fall/winter administration. Available online beforehand. </a:t>
          </a:r>
        </a:p>
      </dgm:t>
    </dgm:pt>
    <dgm:pt modelId="{DB955D16-F21C-4409-B87A-C171A78C7EC5}" type="parTrans" cxnId="{93770F65-79E3-4691-A9D2-824130747E06}">
      <dgm:prSet/>
      <dgm:spPr/>
      <dgm:t>
        <a:bodyPr/>
        <a:lstStyle/>
        <a:p>
          <a:endParaRPr lang="en-US"/>
        </a:p>
      </dgm:t>
    </dgm:pt>
    <dgm:pt modelId="{361C4F64-F485-45A2-B8D1-82C6C61FE55A}" type="sibTrans" cxnId="{93770F65-79E3-4691-A9D2-824130747E06}">
      <dgm:prSet/>
      <dgm:spPr/>
      <dgm:t>
        <a:bodyPr/>
        <a:lstStyle/>
        <a:p>
          <a:endParaRPr lang="en-US"/>
        </a:p>
      </dgm:t>
    </dgm:pt>
    <dgm:pt modelId="{F23F2978-95CF-42BC-8BF9-16049D5C42FB}">
      <dgm:prSet phldrT="[Text]" custT="1"/>
      <dgm:spPr/>
      <dgm:t>
        <a:bodyPr/>
        <a:lstStyle/>
        <a:p>
          <a:r>
            <a:rPr lang="en-US" sz="1900" dirty="0">
              <a:latin typeface="Arial" panose="020B0604020202020204" pitchFamily="34" charset="0"/>
              <a:cs typeface="Arial" panose="020B0604020202020204" pitchFamily="34" charset="0"/>
            </a:rPr>
            <a:t>Train test administrators in protocols and security requirements.</a:t>
          </a:r>
        </a:p>
      </dgm:t>
    </dgm:pt>
    <dgm:pt modelId="{40542B84-8659-44D4-8D30-ABAE80F42769}" type="parTrans" cxnId="{286C86CE-1815-429D-9E39-2D13EBD649A6}">
      <dgm:prSet/>
      <dgm:spPr/>
      <dgm:t>
        <a:bodyPr/>
        <a:lstStyle/>
        <a:p>
          <a:endParaRPr lang="en-US"/>
        </a:p>
      </dgm:t>
    </dgm:pt>
    <dgm:pt modelId="{B680044E-9348-4579-B8E1-496EFAE87F84}" type="sibTrans" cxnId="{286C86CE-1815-429D-9E39-2D13EBD649A6}">
      <dgm:prSet/>
      <dgm:spPr/>
      <dgm:t>
        <a:bodyPr/>
        <a:lstStyle/>
        <a:p>
          <a:endParaRPr lang="en-US"/>
        </a:p>
      </dgm:t>
    </dgm:pt>
    <dgm:pt modelId="{C6E8B992-48F6-47B1-B6BD-E4CC3A820115}">
      <dgm:prSet phldrT="[Text]" custT="1"/>
      <dgm:spPr/>
      <dgm:t>
        <a:bodyPr/>
        <a:lstStyle/>
        <a:p>
          <a:r>
            <a:rPr lang="en-US" sz="2000" dirty="0">
              <a:latin typeface="Arial" panose="020B0604020202020204" pitchFamily="34" charset="0"/>
              <a:cs typeface="Arial" panose="020B0604020202020204" pitchFamily="34" charset="0"/>
            </a:rPr>
            <a:t>Establish a communication plan with the test administration team.</a:t>
          </a:r>
        </a:p>
      </dgm:t>
    </dgm:pt>
    <dgm:pt modelId="{4F47417B-B3D7-4492-9595-0BEFACFBC49C}" type="parTrans" cxnId="{17B0153C-16FC-4EF6-85DB-AB405144ED20}">
      <dgm:prSet/>
      <dgm:spPr/>
      <dgm:t>
        <a:bodyPr/>
        <a:lstStyle/>
        <a:p>
          <a:endParaRPr lang="en-US"/>
        </a:p>
      </dgm:t>
    </dgm:pt>
    <dgm:pt modelId="{CBCCC88F-E87E-4177-B197-837A22F0BA45}" type="sibTrans" cxnId="{17B0153C-16FC-4EF6-85DB-AB405144ED20}">
      <dgm:prSet/>
      <dgm:spPr/>
      <dgm:t>
        <a:bodyPr/>
        <a:lstStyle/>
        <a:p>
          <a:endParaRPr lang="en-US"/>
        </a:p>
      </dgm:t>
    </dgm:pt>
    <dgm:pt modelId="{958B6679-B398-4D1A-B906-88FAEE1FEB10}" type="pres">
      <dgm:prSet presAssocID="{5AEFB3B8-40CA-439F-97EE-B05FDFEE2F03}" presName="Name0" presStyleCnt="0">
        <dgm:presLayoutVars>
          <dgm:dir/>
          <dgm:animLvl val="lvl"/>
          <dgm:resizeHandles val="exact"/>
        </dgm:presLayoutVars>
      </dgm:prSet>
      <dgm:spPr/>
    </dgm:pt>
    <dgm:pt modelId="{D67EDBD3-D1FF-46D7-9EB6-AE00D0893187}" type="pres">
      <dgm:prSet presAssocID="{B563D6A7-BF5B-42F2-8E0D-F50297828F40}" presName="composite" presStyleCnt="0"/>
      <dgm:spPr/>
    </dgm:pt>
    <dgm:pt modelId="{53F4DCE6-15AC-44EE-A5D8-90D150D39878}" type="pres">
      <dgm:prSet presAssocID="{B563D6A7-BF5B-42F2-8E0D-F50297828F40}" presName="parTx" presStyleLbl="node1" presStyleIdx="0" presStyleCnt="3">
        <dgm:presLayoutVars>
          <dgm:chMax val="0"/>
          <dgm:chPref val="0"/>
          <dgm:bulletEnabled val="1"/>
        </dgm:presLayoutVars>
      </dgm:prSet>
      <dgm:spPr/>
    </dgm:pt>
    <dgm:pt modelId="{2F947E7E-99A1-4809-B4E9-414BFD82EEED}" type="pres">
      <dgm:prSet presAssocID="{B563D6A7-BF5B-42F2-8E0D-F50297828F40}" presName="desTx" presStyleLbl="revTx" presStyleIdx="0" presStyleCnt="3" custLinFactNeighborX="13919" custLinFactNeighborY="1987">
        <dgm:presLayoutVars>
          <dgm:bulletEnabled val="1"/>
        </dgm:presLayoutVars>
      </dgm:prSet>
      <dgm:spPr/>
    </dgm:pt>
    <dgm:pt modelId="{71B26A8D-578B-4460-9C59-53D445EAF5D7}" type="pres">
      <dgm:prSet presAssocID="{F78F0CA0-1A34-474D-A37B-3B51E725DAC5}" presName="space" presStyleCnt="0"/>
      <dgm:spPr/>
    </dgm:pt>
    <dgm:pt modelId="{D9156FB7-D98E-4733-9DBA-7E8141D35FB6}" type="pres">
      <dgm:prSet presAssocID="{BF2085B9-47C4-4660-864C-0F1FC5334300}" presName="composite" presStyleCnt="0"/>
      <dgm:spPr/>
    </dgm:pt>
    <dgm:pt modelId="{36272020-30B9-46BD-A11E-37844C5F7F47}" type="pres">
      <dgm:prSet presAssocID="{BF2085B9-47C4-4660-864C-0F1FC5334300}" presName="parTx" presStyleLbl="node1" presStyleIdx="1" presStyleCnt="3" custLinFactNeighborX="3013">
        <dgm:presLayoutVars>
          <dgm:chMax val="0"/>
          <dgm:chPref val="0"/>
          <dgm:bulletEnabled val="1"/>
        </dgm:presLayoutVars>
      </dgm:prSet>
      <dgm:spPr/>
    </dgm:pt>
    <dgm:pt modelId="{BD790CA9-82E9-43B2-B3BC-92100C838574}" type="pres">
      <dgm:prSet presAssocID="{BF2085B9-47C4-4660-864C-0F1FC5334300}" presName="desTx" presStyleLbl="revTx" presStyleIdx="1" presStyleCnt="3" custLinFactNeighborX="11607">
        <dgm:presLayoutVars>
          <dgm:bulletEnabled val="1"/>
        </dgm:presLayoutVars>
      </dgm:prSet>
      <dgm:spPr/>
    </dgm:pt>
    <dgm:pt modelId="{3DB4DEE5-A480-4070-AB52-42A9078C1025}" type="pres">
      <dgm:prSet presAssocID="{FB8AE374-EFE9-4EAD-8EBA-9C2B58EAF7CA}" presName="space" presStyleCnt="0"/>
      <dgm:spPr/>
    </dgm:pt>
    <dgm:pt modelId="{AAF9B5F7-3FEE-48D8-93D8-85CB9522E680}" type="pres">
      <dgm:prSet presAssocID="{467B61B1-B403-45B1-85A0-6F1A2273CE72}" presName="composite" presStyleCnt="0"/>
      <dgm:spPr/>
    </dgm:pt>
    <dgm:pt modelId="{D63279A0-8DF8-4A48-A849-5FA77A8A2F7D}" type="pres">
      <dgm:prSet presAssocID="{467B61B1-B403-45B1-85A0-6F1A2273CE72}" presName="parTx" presStyleLbl="node1" presStyleIdx="2" presStyleCnt="3" custLinFactNeighborX="-92" custLinFactNeighborY="78">
        <dgm:presLayoutVars>
          <dgm:chMax val="0"/>
          <dgm:chPref val="0"/>
          <dgm:bulletEnabled val="1"/>
        </dgm:presLayoutVars>
      </dgm:prSet>
      <dgm:spPr/>
    </dgm:pt>
    <dgm:pt modelId="{B8F400DF-502C-4015-802A-4967AA4DFF1E}" type="pres">
      <dgm:prSet presAssocID="{467B61B1-B403-45B1-85A0-6F1A2273CE72}" presName="desTx" presStyleLbl="revTx" presStyleIdx="2" presStyleCnt="3" custScaleX="121475" custLinFactNeighborX="15353" custLinFactNeighborY="2220">
        <dgm:presLayoutVars>
          <dgm:bulletEnabled val="1"/>
        </dgm:presLayoutVars>
      </dgm:prSet>
      <dgm:spPr/>
    </dgm:pt>
  </dgm:ptLst>
  <dgm:cxnLst>
    <dgm:cxn modelId="{05595C02-35B7-4D75-A6E0-B29BEFFA036E}" type="presOf" srcId="{A91A490C-C832-4D26-8ADD-3F51C3582A9D}" destId="{2F947E7E-99A1-4809-B4E9-414BFD82EEED}" srcOrd="0" destOrd="1" presId="urn:microsoft.com/office/officeart/2005/8/layout/chevron1"/>
    <dgm:cxn modelId="{CD74F704-7CC4-4CF3-B1D1-C59328437E14}" srcId="{BF2085B9-47C4-4660-864C-0F1FC5334300}" destId="{4C58E632-C350-4FEC-99FB-84711EDDAAE0}" srcOrd="2" destOrd="0" parTransId="{1397321B-556E-48CD-9A4F-0FE901AA3948}" sibTransId="{8FE24576-988F-447F-8829-C2E86AF24DC6}"/>
    <dgm:cxn modelId="{A0E7160A-3ACB-41D7-901E-BDC1808FD115}" type="presOf" srcId="{BF2085B9-47C4-4660-864C-0F1FC5334300}" destId="{36272020-30B9-46BD-A11E-37844C5F7F47}" srcOrd="0" destOrd="0" presId="urn:microsoft.com/office/officeart/2005/8/layout/chevron1"/>
    <dgm:cxn modelId="{E6E09D0B-100A-4315-B9E0-D1168473AE1C}" type="presOf" srcId="{2F3AFA7D-71C4-4325-99EF-BE9A3CB7908C}" destId="{2F947E7E-99A1-4809-B4E9-414BFD82EEED}" srcOrd="0" destOrd="4" presId="urn:microsoft.com/office/officeart/2005/8/layout/chevron1"/>
    <dgm:cxn modelId="{CA6C730E-CFC3-456D-9106-1B3EF78FFD2E}" srcId="{5AEFB3B8-40CA-439F-97EE-B05FDFEE2F03}" destId="{BF2085B9-47C4-4660-864C-0F1FC5334300}" srcOrd="1" destOrd="0" parTransId="{140B26C8-3E94-472D-AA9A-5E95997C7D92}" sibTransId="{FB8AE374-EFE9-4EAD-8EBA-9C2B58EAF7CA}"/>
    <dgm:cxn modelId="{B1F09813-24E5-4CCE-8CBE-52A8F2C7BA86}" srcId="{BF2085B9-47C4-4660-864C-0F1FC5334300}" destId="{02EC23F3-3FCD-4B9C-9293-1C414A2A08EA}" srcOrd="4" destOrd="0" parTransId="{A019A22C-B0F5-43F5-BF65-47F0A7C86E08}" sibTransId="{7F81CDD4-DC8D-4BA4-84FC-7CB0D42AF46A}"/>
    <dgm:cxn modelId="{A60ED018-4494-444B-8F43-0AFC6FB060A4}" srcId="{B563D6A7-BF5B-42F2-8E0D-F50297828F40}" destId="{27567DE6-4207-4E67-8EB8-408A036E262F}" srcOrd="2" destOrd="0" parTransId="{4131F353-28B7-4438-880A-3BC6E44BE890}" sibTransId="{5175206C-5323-4514-B9BA-8DDE7A4C5627}"/>
    <dgm:cxn modelId="{E4BCA121-C25A-4627-996B-BE4AE32C404B}" type="presOf" srcId="{913FF2A6-F1CA-471D-880A-ABD231C55285}" destId="{B8F400DF-502C-4015-802A-4967AA4DFF1E}" srcOrd="0" destOrd="0" presId="urn:microsoft.com/office/officeart/2005/8/layout/chevron1"/>
    <dgm:cxn modelId="{D6F39629-1030-4BB0-ABF2-B88B9E81F6B5}" type="presOf" srcId="{F23F2978-95CF-42BC-8BF9-16049D5C42FB}" destId="{B8F400DF-502C-4015-802A-4967AA4DFF1E}" srcOrd="0" destOrd="1" presId="urn:microsoft.com/office/officeart/2005/8/layout/chevron1"/>
    <dgm:cxn modelId="{EF731D2A-CA80-44B7-90DF-8836578B4F09}" type="presOf" srcId="{B89F9626-0ED4-4821-AFB3-E969EADB2EBE}" destId="{BD790CA9-82E9-43B2-B3BC-92100C838574}" srcOrd="0" destOrd="1" presId="urn:microsoft.com/office/officeart/2005/8/layout/chevron1"/>
    <dgm:cxn modelId="{17B0153C-16FC-4EF6-85DB-AB405144ED20}" srcId="{B563D6A7-BF5B-42F2-8E0D-F50297828F40}" destId="{C6E8B992-48F6-47B1-B6BD-E4CC3A820115}" srcOrd="3" destOrd="0" parTransId="{4F47417B-B3D7-4492-9595-0BEFACFBC49C}" sibTransId="{CBCCC88F-E87E-4177-B197-837A22F0BA45}"/>
    <dgm:cxn modelId="{B0EF375C-F0E6-483F-AE99-15B0FDE94574}" type="presOf" srcId="{C6E8B992-48F6-47B1-B6BD-E4CC3A820115}" destId="{2F947E7E-99A1-4809-B4E9-414BFD82EEED}" srcOrd="0" destOrd="3" presId="urn:microsoft.com/office/officeart/2005/8/layout/chevron1"/>
    <dgm:cxn modelId="{83F2875C-1F98-424A-9000-90343DD1B39E}" srcId="{B563D6A7-BF5B-42F2-8E0D-F50297828F40}" destId="{A91A490C-C832-4D26-8ADD-3F51C3582A9D}" srcOrd="1" destOrd="0" parTransId="{E130EEF9-11D3-4E79-BB06-E8192F6CB55C}" sibTransId="{39662942-AE67-4313-9AF4-5942DA1800AA}"/>
    <dgm:cxn modelId="{D5227E64-5C1A-4D10-B902-875A754037AD}" srcId="{467B61B1-B403-45B1-85A0-6F1A2273CE72}" destId="{85622042-E6FE-4248-BC33-DF8C1E3F8D08}" srcOrd="2" destOrd="0" parTransId="{F7D30B57-6767-442E-8703-282DE3C924F0}" sibTransId="{5FD27B3B-C4E1-4D52-91AF-684879DB08B7}"/>
    <dgm:cxn modelId="{6A948A64-0A60-4A77-B6FA-48A596DA8095}" type="presOf" srcId="{02EC23F3-3FCD-4B9C-9293-1C414A2A08EA}" destId="{BD790CA9-82E9-43B2-B3BC-92100C838574}" srcOrd="0" destOrd="4" presId="urn:microsoft.com/office/officeart/2005/8/layout/chevron1"/>
    <dgm:cxn modelId="{93770F65-79E3-4691-A9D2-824130747E06}" srcId="{4160F64E-ED74-48F2-A917-463153BC52F1}" destId="{A43D8045-12AB-439C-8C19-720BC038E6B9}" srcOrd="0" destOrd="0" parTransId="{DB955D16-F21C-4409-B87A-C171A78C7EC5}" sibTransId="{361C4F64-F485-45A2-B8D1-82C6C61FE55A}"/>
    <dgm:cxn modelId="{5797446C-795F-4D46-9CDB-2BE6541A1C93}" type="presOf" srcId="{2A706D3E-FD1A-43CE-B285-996786F7EB3F}" destId="{BD790CA9-82E9-43B2-B3BC-92100C838574}" srcOrd="0" destOrd="5" presId="urn:microsoft.com/office/officeart/2005/8/layout/chevron1"/>
    <dgm:cxn modelId="{E67ECE6C-B1E9-4A39-BCE6-F79E5BBED515}" srcId="{BF2085B9-47C4-4660-864C-0F1FC5334300}" destId="{C2FAFE15-4789-4413-8EB6-5133DE2AC43E}" srcOrd="3" destOrd="0" parTransId="{142B3949-BC5A-4E14-841E-15FBD6DFE38A}" sibTransId="{5F41EFCF-5935-44AB-80A6-3008C6E35840}"/>
    <dgm:cxn modelId="{60329653-554E-4431-9439-5E0BFF8B9F45}" type="presOf" srcId="{C2FAFE15-4789-4413-8EB6-5133DE2AC43E}" destId="{BD790CA9-82E9-43B2-B3BC-92100C838574}" srcOrd="0" destOrd="3" presId="urn:microsoft.com/office/officeart/2005/8/layout/chevron1"/>
    <dgm:cxn modelId="{722BFE75-933B-41EC-B78F-CAAB879729F3}" type="presOf" srcId="{5AEFB3B8-40CA-439F-97EE-B05FDFEE2F03}" destId="{958B6679-B398-4D1A-B906-88FAEE1FEB10}" srcOrd="0" destOrd="0" presId="urn:microsoft.com/office/officeart/2005/8/layout/chevron1"/>
    <dgm:cxn modelId="{9D4D4589-167B-4B8F-8991-437A16320C92}" type="presOf" srcId="{A43D8045-12AB-439C-8C19-720BC038E6B9}" destId="{B8F400DF-502C-4015-802A-4967AA4DFF1E}" srcOrd="0" destOrd="5" presId="urn:microsoft.com/office/officeart/2005/8/layout/chevron1"/>
    <dgm:cxn modelId="{D0EA3495-5073-4397-8D9C-F446F5EEBC45}" srcId="{467B61B1-B403-45B1-85A0-6F1A2273CE72}" destId="{858E3C0E-1C44-4E43-B734-6D57A6892083}" srcOrd="3" destOrd="0" parTransId="{28AD2089-B13B-4DFE-8BBE-368051F41EFC}" sibTransId="{ED0C12D6-317B-4BBE-8A6F-72575CDB770E}"/>
    <dgm:cxn modelId="{76B9229A-7334-4576-8A99-F2067161207F}" srcId="{5AEFB3B8-40CA-439F-97EE-B05FDFEE2F03}" destId="{B563D6A7-BF5B-42F2-8E0D-F50297828F40}" srcOrd="0" destOrd="0" parTransId="{9543EFFA-E497-407B-A174-155F1F9F6BDD}" sibTransId="{F78F0CA0-1A34-474D-A37B-3B51E725DAC5}"/>
    <dgm:cxn modelId="{0CD4EF9A-0049-43AB-8256-620383B38B6F}" type="presOf" srcId="{64E37092-3093-4051-BAF6-3308FB1B586D}" destId="{2F947E7E-99A1-4809-B4E9-414BFD82EEED}" srcOrd="0" destOrd="0" presId="urn:microsoft.com/office/officeart/2005/8/layout/chevron1"/>
    <dgm:cxn modelId="{8799259D-B400-4038-9C13-32CD22B0E82A}" srcId="{5AEFB3B8-40CA-439F-97EE-B05FDFEE2F03}" destId="{467B61B1-B403-45B1-85A0-6F1A2273CE72}" srcOrd="2" destOrd="0" parTransId="{DB340A8C-B1C5-425F-AFA4-B9434C27852C}" sibTransId="{5291E6EF-F7BB-49C8-AD0E-935F84B224A6}"/>
    <dgm:cxn modelId="{FF823D9F-CE37-4280-BDC1-B1609A79E394}" type="presOf" srcId="{B563D6A7-BF5B-42F2-8E0D-F50297828F40}" destId="{53F4DCE6-15AC-44EE-A5D8-90D150D39878}" srcOrd="0" destOrd="0" presId="urn:microsoft.com/office/officeart/2005/8/layout/chevron1"/>
    <dgm:cxn modelId="{994AD29F-9DFA-46F5-A955-831E1C593FBB}" srcId="{BF2085B9-47C4-4660-864C-0F1FC5334300}" destId="{5D005010-2DAC-43A2-A2C4-7D8C5B7122A1}" srcOrd="0" destOrd="0" parTransId="{56ED169B-04F6-4E8F-BBA7-201D9782F31A}" sibTransId="{FEDD5DCA-303A-49EA-AB09-C10B6FA9A8C7}"/>
    <dgm:cxn modelId="{0E0D30A1-AF19-4F98-A04A-2012CF7B496E}" srcId="{BF2085B9-47C4-4660-864C-0F1FC5334300}" destId="{2A706D3E-FD1A-43CE-B285-996786F7EB3F}" srcOrd="5" destOrd="0" parTransId="{03FCA16E-24B6-4799-9CC4-A21378F33BC8}" sibTransId="{BFFC436D-E1AB-4513-94FA-F18D0028C08B}"/>
    <dgm:cxn modelId="{D38599A3-4C9B-4CC3-B2BC-0BA96A15832F}" type="presOf" srcId="{467B61B1-B403-45B1-85A0-6F1A2273CE72}" destId="{D63279A0-8DF8-4A48-A849-5FA77A8A2F7D}" srcOrd="0" destOrd="0" presId="urn:microsoft.com/office/officeart/2005/8/layout/chevron1"/>
    <dgm:cxn modelId="{DC0516B7-8976-4812-84BF-D44D8327EDEE}" type="presOf" srcId="{858E3C0E-1C44-4E43-B734-6D57A6892083}" destId="{B8F400DF-502C-4015-802A-4967AA4DFF1E}" srcOrd="0" destOrd="3" presId="urn:microsoft.com/office/officeart/2005/8/layout/chevron1"/>
    <dgm:cxn modelId="{966048C1-0FCB-453A-ADEC-F1C3C36C768D}" type="presOf" srcId="{85622042-E6FE-4248-BC33-DF8C1E3F8D08}" destId="{B8F400DF-502C-4015-802A-4967AA4DFF1E}" srcOrd="0" destOrd="2" presId="urn:microsoft.com/office/officeart/2005/8/layout/chevron1"/>
    <dgm:cxn modelId="{F62ADECD-20F9-467F-9367-1C0053125B79}" type="presOf" srcId="{27567DE6-4207-4E67-8EB8-408A036E262F}" destId="{2F947E7E-99A1-4809-B4E9-414BFD82EEED}" srcOrd="0" destOrd="2" presId="urn:microsoft.com/office/officeart/2005/8/layout/chevron1"/>
    <dgm:cxn modelId="{286C86CE-1815-429D-9E39-2D13EBD649A6}" srcId="{467B61B1-B403-45B1-85A0-6F1A2273CE72}" destId="{F23F2978-95CF-42BC-8BF9-16049D5C42FB}" srcOrd="1" destOrd="0" parTransId="{40542B84-8659-44D4-8D30-ABAE80F42769}" sibTransId="{B680044E-9348-4579-B8E1-496EFAE87F84}"/>
    <dgm:cxn modelId="{291F2AD1-C35A-4D59-BFF1-8EFA9AF5F215}" type="presOf" srcId="{5D005010-2DAC-43A2-A2C4-7D8C5B7122A1}" destId="{BD790CA9-82E9-43B2-B3BC-92100C838574}" srcOrd="0" destOrd="0" presId="urn:microsoft.com/office/officeart/2005/8/layout/chevron1"/>
    <dgm:cxn modelId="{C3427FD4-B871-47CC-9253-A08AA189BF21}" srcId="{BF2085B9-47C4-4660-864C-0F1FC5334300}" destId="{B89F9626-0ED4-4821-AFB3-E969EADB2EBE}" srcOrd="1" destOrd="0" parTransId="{A6555CC0-E3E5-403E-BBB8-81738B9A18EF}" sibTransId="{A21AB259-30CA-49C2-9375-3B2FF2309E79}"/>
    <dgm:cxn modelId="{510E24D6-D200-4D58-B5C0-2E1614760D07}" type="presOf" srcId="{4C58E632-C350-4FEC-99FB-84711EDDAAE0}" destId="{BD790CA9-82E9-43B2-B3BC-92100C838574}" srcOrd="0" destOrd="2" presId="urn:microsoft.com/office/officeart/2005/8/layout/chevron1"/>
    <dgm:cxn modelId="{1B20B1D6-C113-4A68-9AE3-033A4CB0CFAE}" srcId="{467B61B1-B403-45B1-85A0-6F1A2273CE72}" destId="{913FF2A6-F1CA-471D-880A-ABD231C55285}" srcOrd="0" destOrd="0" parTransId="{FD5CAE00-679C-43B4-9F7B-549174BE23DC}" sibTransId="{8904E1F9-A2DB-4B0D-B510-E1F0D9EE642A}"/>
    <dgm:cxn modelId="{C8F1D7D7-D9B1-4445-AACF-05D8D6D46DB5}" srcId="{467B61B1-B403-45B1-85A0-6F1A2273CE72}" destId="{4160F64E-ED74-48F2-A917-463153BC52F1}" srcOrd="4" destOrd="0" parTransId="{FBD39573-8F69-4919-BBCE-EEE9CCA54555}" sibTransId="{5873A193-30B5-46DE-84D9-8816CE9D8B0F}"/>
    <dgm:cxn modelId="{10BF0AE0-745F-4242-A2AD-75CED21C5C82}" srcId="{B563D6A7-BF5B-42F2-8E0D-F50297828F40}" destId="{64E37092-3093-4051-BAF6-3308FB1B586D}" srcOrd="0" destOrd="0" parTransId="{D1950554-12A3-4217-BEAF-5164ED47A080}" sibTransId="{65C99F1C-EFBB-476B-A037-9685F04CEB5C}"/>
    <dgm:cxn modelId="{45F76AE0-079D-40E8-9BB2-EBE9365E3FBA}" type="presOf" srcId="{4160F64E-ED74-48F2-A917-463153BC52F1}" destId="{B8F400DF-502C-4015-802A-4967AA4DFF1E}" srcOrd="0" destOrd="4" presId="urn:microsoft.com/office/officeart/2005/8/layout/chevron1"/>
    <dgm:cxn modelId="{A4E0DCEB-530F-4B89-A4AD-E73709719EE1}" srcId="{B563D6A7-BF5B-42F2-8E0D-F50297828F40}" destId="{2F3AFA7D-71C4-4325-99EF-BE9A3CB7908C}" srcOrd="4" destOrd="0" parTransId="{A41273CC-5790-4ABA-B003-371AF39F379C}" sibTransId="{9811DB09-5848-4444-8E71-848D8068DA2C}"/>
    <dgm:cxn modelId="{03CFE9EA-8E7B-4909-B831-376C1620C64A}" type="presParOf" srcId="{958B6679-B398-4D1A-B906-88FAEE1FEB10}" destId="{D67EDBD3-D1FF-46D7-9EB6-AE00D0893187}" srcOrd="0" destOrd="0" presId="urn:microsoft.com/office/officeart/2005/8/layout/chevron1"/>
    <dgm:cxn modelId="{2C4E21D8-881E-448B-991E-7EFA82FA0E5A}" type="presParOf" srcId="{D67EDBD3-D1FF-46D7-9EB6-AE00D0893187}" destId="{53F4DCE6-15AC-44EE-A5D8-90D150D39878}" srcOrd="0" destOrd="0" presId="urn:microsoft.com/office/officeart/2005/8/layout/chevron1"/>
    <dgm:cxn modelId="{57BCA562-EC6C-49D5-9B47-0561C7F947FD}" type="presParOf" srcId="{D67EDBD3-D1FF-46D7-9EB6-AE00D0893187}" destId="{2F947E7E-99A1-4809-B4E9-414BFD82EEED}" srcOrd="1" destOrd="0" presId="urn:microsoft.com/office/officeart/2005/8/layout/chevron1"/>
    <dgm:cxn modelId="{C0A90B6E-BE7E-4BAC-BC5D-6BF8E1F9C963}" type="presParOf" srcId="{958B6679-B398-4D1A-B906-88FAEE1FEB10}" destId="{71B26A8D-578B-4460-9C59-53D445EAF5D7}" srcOrd="1" destOrd="0" presId="urn:microsoft.com/office/officeart/2005/8/layout/chevron1"/>
    <dgm:cxn modelId="{2EF10442-B4A8-4833-905C-C5EA0B83E15C}" type="presParOf" srcId="{958B6679-B398-4D1A-B906-88FAEE1FEB10}" destId="{D9156FB7-D98E-4733-9DBA-7E8141D35FB6}" srcOrd="2" destOrd="0" presId="urn:microsoft.com/office/officeart/2005/8/layout/chevron1"/>
    <dgm:cxn modelId="{53463730-0306-4BBA-BE79-FF46FD1E74C2}" type="presParOf" srcId="{D9156FB7-D98E-4733-9DBA-7E8141D35FB6}" destId="{36272020-30B9-46BD-A11E-37844C5F7F47}" srcOrd="0" destOrd="0" presId="urn:microsoft.com/office/officeart/2005/8/layout/chevron1"/>
    <dgm:cxn modelId="{71B3273D-6163-4A3F-BAC8-157BC3F421EA}" type="presParOf" srcId="{D9156FB7-D98E-4733-9DBA-7E8141D35FB6}" destId="{BD790CA9-82E9-43B2-B3BC-92100C838574}" srcOrd="1" destOrd="0" presId="urn:microsoft.com/office/officeart/2005/8/layout/chevron1"/>
    <dgm:cxn modelId="{5112A802-E55F-428C-94BE-96B8A7F90F64}" type="presParOf" srcId="{958B6679-B398-4D1A-B906-88FAEE1FEB10}" destId="{3DB4DEE5-A480-4070-AB52-42A9078C1025}" srcOrd="3" destOrd="0" presId="urn:microsoft.com/office/officeart/2005/8/layout/chevron1"/>
    <dgm:cxn modelId="{18F006D3-8A19-4DF7-8D26-968BD6E529CC}" type="presParOf" srcId="{958B6679-B398-4D1A-B906-88FAEE1FEB10}" destId="{AAF9B5F7-3FEE-48D8-93D8-85CB9522E680}" srcOrd="4" destOrd="0" presId="urn:microsoft.com/office/officeart/2005/8/layout/chevron1"/>
    <dgm:cxn modelId="{1896759C-9CE5-4138-9AD0-1FFFCD553CB1}" type="presParOf" srcId="{AAF9B5F7-3FEE-48D8-93D8-85CB9522E680}" destId="{D63279A0-8DF8-4A48-A849-5FA77A8A2F7D}" srcOrd="0" destOrd="0" presId="urn:microsoft.com/office/officeart/2005/8/layout/chevron1"/>
    <dgm:cxn modelId="{151E3F20-149C-4275-A087-9811F53EB689}" type="presParOf" srcId="{AAF9B5F7-3FEE-48D8-93D8-85CB9522E680}" destId="{B8F400DF-502C-4015-802A-4967AA4DFF1E}"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4DCE6-15AC-44EE-A5D8-90D150D39878}">
      <dsp:nvSpPr>
        <dsp:cNvPr id="0" name=""/>
        <dsp:cNvSpPr/>
      </dsp:nvSpPr>
      <dsp:spPr>
        <a:xfrm>
          <a:off x="1026" y="29873"/>
          <a:ext cx="3788870" cy="594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Beginning in Fall 2023</a:t>
          </a:r>
        </a:p>
      </dsp:txBody>
      <dsp:txXfrm>
        <a:off x="298026" y="29873"/>
        <a:ext cx="3194870" cy="594000"/>
      </dsp:txXfrm>
    </dsp:sp>
    <dsp:sp modelId="{2F947E7E-99A1-4809-B4E9-414BFD82EEED}">
      <dsp:nvSpPr>
        <dsp:cNvPr id="0" name=""/>
        <dsp:cNvSpPr/>
      </dsp:nvSpPr>
      <dsp:spPr>
        <a:xfrm>
          <a:off x="422925" y="727997"/>
          <a:ext cx="3031096" cy="4758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(Ongoing) Read biweekly Student Assessment Updates. </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Become familiar with CBT components.</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Identify the school test administration team. </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Establish a communication plan with the test administration team.</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Update contact info with DESE. </a:t>
          </a:r>
        </a:p>
        <a:p>
          <a:pPr marL="228600" lvl="1" indent="-228600" algn="l" defTabSz="889000">
            <a:lnSpc>
              <a:spcPct val="90000"/>
            </a:lnSpc>
            <a:spcBef>
              <a:spcPct val="0"/>
            </a:spcBef>
            <a:spcAft>
              <a:spcPct val="15000"/>
            </a:spcAft>
            <a:buChar char="•"/>
          </a:pPr>
          <a:endParaRPr lang="en-US" sz="1000" kern="1200" dirty="0"/>
        </a:p>
      </dsp:txBody>
      <dsp:txXfrm>
        <a:off x="422925" y="727997"/>
        <a:ext cx="3031096" cy="4758615"/>
      </dsp:txXfrm>
    </dsp:sp>
    <dsp:sp modelId="{36272020-30B9-46BD-A11E-37844C5F7F47}">
      <dsp:nvSpPr>
        <dsp:cNvPr id="0" name=""/>
        <dsp:cNvSpPr/>
      </dsp:nvSpPr>
      <dsp:spPr>
        <a:xfrm>
          <a:off x="3688056" y="29873"/>
          <a:ext cx="3788870" cy="594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At least 2 months before testing</a:t>
          </a:r>
        </a:p>
      </dsp:txBody>
      <dsp:txXfrm>
        <a:off x="3985056" y="29873"/>
        <a:ext cx="3194870" cy="594000"/>
      </dsp:txXfrm>
    </dsp:sp>
    <dsp:sp modelId="{BD790CA9-82E9-43B2-B3BC-92100C838574}">
      <dsp:nvSpPr>
        <dsp:cNvPr id="0" name=""/>
        <dsp:cNvSpPr/>
      </dsp:nvSpPr>
      <dsp:spPr>
        <a:xfrm>
          <a:off x="3925716" y="698123"/>
          <a:ext cx="3031096" cy="4758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Update user accounts</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in PAN and create additional accounts.</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Plan for accessibility features and accommodations. </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View online modules and participate in training sessions. </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Meet with the technology coordinator, who will review the tech specs and prepare the school’s infrastructure. </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Complete the SR/PNP.</a:t>
          </a:r>
        </a:p>
        <a:p>
          <a:pPr marL="171450" lvl="1" indent="-171450" algn="l" defTabSz="800100">
            <a:lnSpc>
              <a:spcPct val="90000"/>
            </a:lnSpc>
            <a:spcBef>
              <a:spcPct val="0"/>
            </a:spcBef>
            <a:spcAft>
              <a:spcPct val="15000"/>
            </a:spcAft>
            <a:buChar char="•"/>
          </a:pPr>
          <a:endParaRPr lang="en-US" sz="1800" kern="1200" dirty="0"/>
        </a:p>
      </dsp:txBody>
      <dsp:txXfrm>
        <a:off x="3925716" y="698123"/>
        <a:ext cx="3031096" cy="4758615"/>
      </dsp:txXfrm>
    </dsp:sp>
    <dsp:sp modelId="{D63279A0-8DF8-4A48-A849-5FA77A8A2F7D}">
      <dsp:nvSpPr>
        <dsp:cNvPr id="0" name=""/>
        <dsp:cNvSpPr/>
      </dsp:nvSpPr>
      <dsp:spPr>
        <a:xfrm>
          <a:off x="7468746" y="30337"/>
          <a:ext cx="3788870" cy="594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At least 2 weeks before testing</a:t>
          </a:r>
        </a:p>
      </dsp:txBody>
      <dsp:txXfrm>
        <a:off x="7765746" y="30337"/>
        <a:ext cx="3194870" cy="594000"/>
      </dsp:txXfrm>
    </dsp:sp>
    <dsp:sp modelId="{B8F400DF-502C-4015-802A-4967AA4DFF1E}">
      <dsp:nvSpPr>
        <dsp:cNvPr id="0" name=""/>
        <dsp:cNvSpPr/>
      </dsp:nvSpPr>
      <dsp:spPr>
        <a:xfrm>
          <a:off x="7580105" y="727997"/>
          <a:ext cx="3682024" cy="4758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Run App Check and conduct an Infrastructure Trial and/or Preliminary System Test.</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Train test administrators in protocols and security requirements.</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Prepare devices and materials. </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Prepare students for online testing. </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Review instructions in the </a:t>
          </a:r>
          <a:r>
            <a:rPr lang="en-US" sz="1900" i="1" kern="1200" dirty="0">
              <a:latin typeface="Arial" panose="020B0604020202020204" pitchFamily="34" charset="0"/>
              <a:cs typeface="Arial" panose="020B0604020202020204" pitchFamily="34" charset="0"/>
            </a:rPr>
            <a:t>Principal’s Administration Manual</a:t>
          </a:r>
          <a:r>
            <a:rPr lang="en-US" sz="1900" kern="1200" dirty="0">
              <a:latin typeface="Arial" panose="020B0604020202020204" pitchFamily="34" charset="0"/>
              <a:cs typeface="Arial" panose="020B0604020202020204" pitchFamily="34" charset="0"/>
            </a:rPr>
            <a:t>.</a:t>
          </a:r>
        </a:p>
        <a:p>
          <a:pPr marL="342900" lvl="2"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Delivered to schools 2 weeks before spring ELA, and one week before each fall/winter administration. Available online beforehand. </a:t>
          </a:r>
        </a:p>
      </dsp:txBody>
      <dsp:txXfrm>
        <a:off x="7580105" y="727997"/>
        <a:ext cx="3682024" cy="47586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11163C-EE2E-7546-90F8-CF22AAE91DD9}" type="datetimeFigureOut">
              <a:rPr lang="en-US" smtClean="0"/>
              <a:t>2/2/2024</a:t>
            </a:fld>
            <a:endParaRPr lang="en-US" dirty="0"/>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5190C47-E711-1845-B18B-7A2271B9705D}" type="slidenum">
              <a:rPr lang="en-US" smtClean="0"/>
              <a:t>‹#›</a:t>
            </a:fld>
            <a:endParaRPr lang="en-US" dirty="0"/>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251491-C050-C142-BE35-A9B9D73644B3}" type="datetimeFigureOut">
              <a:rPr lang="en-US" smtClean="0"/>
              <a:t>2/2/2024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5FC15E-7FD1-034A-9729-2C6FA6821FBB}" type="slidenum">
              <a:rPr lang="en-US" smtClean="0"/>
              <a:t>‹#›</a:t>
            </a:fld>
            <a:endParaRPr lang="en-US" dirty="0"/>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dirty="0"/>
          </a:p>
        </p:txBody>
      </p:sp>
    </p:spTree>
    <p:extLst>
      <p:ext uri="{BB962C8B-B14F-4D97-AF65-F5344CB8AC3E}">
        <p14:creationId xmlns:p14="http://schemas.microsoft.com/office/powerpoint/2010/main" val="284598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33</a:t>
            </a:fld>
            <a:endParaRPr lang="en-US" dirty="0"/>
          </a:p>
        </p:txBody>
      </p:sp>
    </p:spTree>
    <p:extLst>
      <p:ext uri="{BB962C8B-B14F-4D97-AF65-F5344CB8AC3E}">
        <p14:creationId xmlns:p14="http://schemas.microsoft.com/office/powerpoint/2010/main" val="50327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3"/>
              </a:spcBef>
              <a:spcAft>
                <a:spcPts val="623"/>
              </a:spcAft>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35</a:t>
            </a:fld>
            <a:endParaRPr lang="en-US" dirty="0"/>
          </a:p>
        </p:txBody>
      </p:sp>
    </p:spTree>
    <p:extLst>
      <p:ext uri="{BB962C8B-B14F-4D97-AF65-F5344CB8AC3E}">
        <p14:creationId xmlns:p14="http://schemas.microsoft.com/office/powerpoint/2010/main" val="99944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38</a:t>
            </a:fld>
            <a:endParaRPr lang="en-US" dirty="0"/>
          </a:p>
        </p:txBody>
      </p:sp>
    </p:spTree>
    <p:extLst>
      <p:ext uri="{BB962C8B-B14F-4D97-AF65-F5344CB8AC3E}">
        <p14:creationId xmlns:p14="http://schemas.microsoft.com/office/powerpoint/2010/main" val="110850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91</a:t>
            </a:fld>
            <a:endParaRPr lang="en-US" dirty="0"/>
          </a:p>
        </p:txBody>
      </p:sp>
    </p:spTree>
    <p:extLst>
      <p:ext uri="{BB962C8B-B14F-4D97-AF65-F5344CB8AC3E}">
        <p14:creationId xmlns:p14="http://schemas.microsoft.com/office/powerpoint/2010/main" val="2482723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07329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2393-89BF-45A0-C6DC-13AEE87A56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955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681182"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doe.mass.edu/mcas/training.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cas.pearsonsupport.com/resources/manuals/Appendix%20A%20of%20the%20Guide%20to%20the%20SR%20PNP%20Process_PAN%20Guidance%20for%20Form_Dependent%20Accommodations%201.6.24.pdf" TargetMode="External"/><Relationship Id="rId2" Type="http://schemas.openxmlformats.org/officeDocument/2006/relationships/hyperlink" Target="http://mcas.pearsonsupport.com/student/"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hyperlink" Target="https://mcas.pearsonaccessnext.com/customer/index.action" TargetMode="External"/><Relationship Id="rId2" Type="http://schemas.openxmlformats.org/officeDocument/2006/relationships/hyperlink" Target="https://trng-mcas.pearsonaccessnext.com/" TargetMode="External"/><Relationship Id="rId1" Type="http://schemas.openxmlformats.org/officeDocument/2006/relationships/slideLayout" Target="../slideLayouts/slideLayout4.xml"/><Relationship Id="rId5" Type="http://schemas.openxmlformats.org/officeDocument/2006/relationships/hyperlink" Target="http://mcas.pearsonsupport.com/training" TargetMode="External"/><Relationship Id="rId4" Type="http://schemas.openxmlformats.org/officeDocument/2006/relationships/hyperlink" Target="http://mcas.pearsonsupport.com/resources/resources-training/MCAS_PAN_Overview_23_03_07/"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epurl.com/ghSOhH" TargetMode="External"/><Relationship Id="rId2" Type="http://schemas.openxmlformats.org/officeDocument/2006/relationships/hyperlink" Target="https://us14.campaign-archive.com/?u=d8f37d1a90dacd97f207f0b4a&amp;id=0a81576657"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us14.campaign-archive.com/?u=d8f37d1a90dacd97f207f0b4a&amp;id=d1928d091b" TargetMode="External"/><Relationship Id="rId2" Type="http://schemas.openxmlformats.org/officeDocument/2006/relationships/hyperlink" Target="https://profiles.doe.mass.edu/search/search.aspx?leftNavID=11239" TargetMode="External"/><Relationship Id="rId1" Type="http://schemas.openxmlformats.org/officeDocument/2006/relationships/slideLayout" Target="../slideLayouts/slideLayout4.xml"/><Relationship Id="rId4" Type="http://schemas.openxmlformats.org/officeDocument/2006/relationships/hyperlink" Target="https://www.doe.mass.edu/mcas/testadmin/srpnp-windows.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doe.mass.edu/mcas/testadmin" TargetMode="External"/><Relationship Id="rId2" Type="http://schemas.openxmlformats.org/officeDocument/2006/relationships/hyperlink" Target="https://www.doe.mass.edu/mcas/highschool.html"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doe.mass.edu/mcas/cal.html"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www.doe.mass.edu/mcas/cal.html"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www.doe.mass.edu/mcas/cal.html"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mcas.pearsonsupport.com/resources/student/Student%20Tutorial%20Table%20of%20Contents%20FINAL.pdf" TargetMode="External"/><Relationship Id="rId7" Type="http://schemas.openxmlformats.org/officeDocument/2006/relationships/hyperlink" Target="http://www.doe.mass.edu/mcas/parents" TargetMode="External"/><Relationship Id="rId2" Type="http://schemas.openxmlformats.org/officeDocument/2006/relationships/hyperlink" Target="https://ma.testnav.com/client/index.html#login?username=LGN046141535&amp;password=2BLSVJLA" TargetMode="External"/><Relationship Id="rId1" Type="http://schemas.openxmlformats.org/officeDocument/2006/relationships/slideLayout" Target="../slideLayouts/slideLayout4.xml"/><Relationship Id="rId6" Type="http://schemas.openxmlformats.org/officeDocument/2006/relationships/hyperlink" Target="https://www.doe.mass.edu/mcas/student/default.html" TargetMode="External"/><Relationship Id="rId5" Type="http://schemas.openxmlformats.org/officeDocument/2006/relationships/hyperlink" Target="https://mcas.digitalitemlibrary.com/home" TargetMode="External"/><Relationship Id="rId10" Type="http://schemas.openxmlformats.org/officeDocument/2006/relationships/hyperlink" Target="https://creativecommons.org/licenses/by-nd/3.0/" TargetMode="External"/><Relationship Id="rId4" Type="http://schemas.openxmlformats.org/officeDocument/2006/relationships/hyperlink" Target="http://mcas.pearsonsupport.com/student/" TargetMode="External"/><Relationship Id="rId9" Type="http://schemas.openxmlformats.org/officeDocument/2006/relationships/hyperlink" Target="https://www.helpfulmum.com/2019/12/hip-operation-recovery-week-five.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gateway.edu.state.ma.us/" TargetMode="External"/><Relationship Id="rId2" Type="http://schemas.openxmlformats.org/officeDocument/2006/relationships/hyperlink" Target="http://www.mcasservicecenter.com/" TargetMode="External"/><Relationship Id="rId1" Type="http://schemas.openxmlformats.org/officeDocument/2006/relationships/slideLayout" Target="../slideLayouts/slideLayout4.xml"/><Relationship Id="rId6" Type="http://schemas.openxmlformats.org/officeDocument/2006/relationships/hyperlink" Target="mailto:mcas@cognia.org" TargetMode="External"/><Relationship Id="rId5" Type="http://schemas.openxmlformats.org/officeDocument/2006/relationships/hyperlink" Target="mailto:mcas@mass.gov" TargetMode="External"/><Relationship Id="rId4" Type="http://schemas.openxmlformats.org/officeDocument/2006/relationships/hyperlink" Target="https://us14.campaign-archive.com/?u=d8f37d1a90dacd97f207f0b4a&amp;id=4485fa695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hyperlink" Target="mailto:mcas@mass.gov"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doe.mass.edu/mcas/training.html" TargetMode="External"/><Relationship Id="rId2" Type="http://schemas.openxmlformats.org/officeDocument/2006/relationships/hyperlink" Target="http://mcas.pearsonsupport.com/training/" TargetMode="External"/><Relationship Id="rId1" Type="http://schemas.openxmlformats.org/officeDocument/2006/relationships/slideLayout" Target="../slideLayouts/slideLayout4.xml"/><Relationship Id="rId5" Type="http://schemas.openxmlformats.org/officeDocument/2006/relationships/hyperlink" Target="https://www.doe.mass.edu/mcas/testadmin/devicecalculator.xlsx" TargetMode="External"/><Relationship Id="rId4" Type="http://schemas.openxmlformats.org/officeDocument/2006/relationships/hyperlink" Target="http://mcas.pearsonsupport.com/technology-setup/"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mcas.pearsonsupport.com/manuals/"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http://mcas.pearsonsupport.com/trainin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doe.mass.edu/mcas/updates.html" TargetMode="External"/><Relationship Id="rId2" Type="http://schemas.openxmlformats.org/officeDocument/2006/relationships/hyperlink" Target="http://www.doe.mass.edu/mcas/training.html"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doe.mass.edu/mcas/training.html"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www.doe.mass.edu/mcas/tdd/default.html" TargetMode="External"/><Relationship Id="rId4" Type="http://schemas.openxmlformats.org/officeDocument/2006/relationships/hyperlink" Target="http://mcas.pearsonsupport.com/trainin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mailto:MCASEvents@cognia.org"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s://www.doe.mass.edu/mcas/testadmin/forms/nondisclosure-ack-form.pdf"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hyperlink" Target="http://www.doe.mass.edu/mcas/testadmin/forms"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www.doe.mass.edu/mcas/testadmin/forms/"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doe.mass.edu/mcas/testadmin"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www.doe.mass.edu/mcas/testadmin/forms/nondisclosure-ack-form.pdf" TargetMode="External"/><Relationship Id="rId2" Type="http://schemas.openxmlformats.org/officeDocument/2006/relationships/hyperlink" Target="http://www.doe.mass.edu/mcas/testadmin/forms"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hyperlink" Target="http://www.doe.mass.edu/mcas/testadmin/forms"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mcas.pearsonsupport.com/student/practice-tests-hss/" TargetMode="External"/><Relationship Id="rId2" Type="http://schemas.openxmlformats.org/officeDocument/2006/relationships/hyperlink" Target="http://mcas.pearsonsupport.com/manuals/" TargetMode="Externa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8" Type="http://schemas.openxmlformats.org/officeDocument/2006/relationships/hyperlink" Target="http://mcas.pearsonsupport.com/training/" TargetMode="External"/><Relationship Id="rId3" Type="http://schemas.openxmlformats.org/officeDocument/2006/relationships/hyperlink" Target="https://www.doe.mass.edu/mcas/testadmin/manual/TAM-CBT.pdf" TargetMode="External"/><Relationship Id="rId7" Type="http://schemas.openxmlformats.org/officeDocument/2006/relationships/hyperlink" Target="http://mcas.pearsonsupport.com/manuals/" TargetMode="External"/><Relationship Id="rId2" Type="http://schemas.openxmlformats.org/officeDocument/2006/relationships/hyperlink" Target="https://www.doe.mass.edu/mcas/testadmin/manual/" TargetMode="External"/><Relationship Id="rId1" Type="http://schemas.openxmlformats.org/officeDocument/2006/relationships/slideLayout" Target="../slideLayouts/slideLayout4.xml"/><Relationship Id="rId6" Type="http://schemas.openxmlformats.org/officeDocument/2006/relationships/hyperlink" Target="https://www.doe.mass.edu/mcas/accessibility/unique-accommodation.html" TargetMode="External"/><Relationship Id="rId5" Type="http://schemas.openxmlformats.org/officeDocument/2006/relationships/hyperlink" Target="https://www.doe.mass.edu/mcas/accessibility/default.html" TargetMode="External"/><Relationship Id="rId4" Type="http://schemas.openxmlformats.org/officeDocument/2006/relationships/hyperlink" Target="https://www.doe.mass.edu/mcas/testadmin/manual/TAM-PBT.pdf" TargetMode="External"/><Relationship Id="rId9" Type="http://schemas.openxmlformats.org/officeDocument/2006/relationships/hyperlink" Target="https://www.doe.mass.edu/mcas/training.html"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doe.mass.edu/mcas/testadmin/manual/PAM-appx-c.pdf" TargetMode="External"/><Relationship Id="rId2" Type="http://schemas.openxmlformats.org/officeDocument/2006/relationships/hyperlink" Target="https://www.doe.mass.edu/mcas/accessibility/default.html"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hyperlink" Target="https://www.doe.mass.edu/mcas/accessibility/manual-appx-e.docx"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hyperlink" Target="http://mcas.pearsonsupport.com/" TargetMode="Externa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hyperlink" Target="https://www.doe.mass.edu/mcas/testadmin/civics/" TargetMode="External"/><Relationship Id="rId3" Type="http://schemas.openxmlformats.org/officeDocument/2006/relationships/hyperlink" Target="http://www.doe.mass.edu/mcas/tdd/math.html?section=testdesign" TargetMode="External"/><Relationship Id="rId7" Type="http://schemas.openxmlformats.org/officeDocument/2006/relationships/hyperlink" Target="https://www.cisa.gov/protecting-our-future-cybersecurity-k-12" TargetMode="External"/><Relationship Id="rId2" Type="http://schemas.openxmlformats.org/officeDocument/2006/relationships/hyperlink" Target="http://www.doe.mass.edu/mcas/tdd/ela.html?section=testdesign" TargetMode="External"/><Relationship Id="rId1" Type="http://schemas.openxmlformats.org/officeDocument/2006/relationships/slideLayout" Target="../slideLayouts/slideLayout4.xml"/><Relationship Id="rId6" Type="http://schemas.openxmlformats.org/officeDocument/2006/relationships/hyperlink" Target="http://www.doe.mass.edu/mcas/testadmin/schoolsamples/" TargetMode="External"/><Relationship Id="rId5" Type="http://schemas.openxmlformats.org/officeDocument/2006/relationships/hyperlink" Target="https://www.doe.mass.edu/mcas/tdd/hss.html?section=testdesign" TargetMode="External"/><Relationship Id="rId4" Type="http://schemas.openxmlformats.org/officeDocument/2006/relationships/hyperlink" Target="http://www.doe.mass.edu/mcas/tdd/sci.html?section=testdesign" TargetMode="External"/></Relationships>
</file>

<file path=ppt/slides/_rels/slide75.xml.rels><?xml version="1.0" encoding="UTF-8" standalone="yes"?>
<Relationships xmlns="http://schemas.openxmlformats.org/package/2006/relationships"><Relationship Id="rId2" Type="http://schemas.openxmlformats.org/officeDocument/2006/relationships/hyperlink" Target="mailto:mcas@mass.gov" TargetMode="Externa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hyperlink" Target="mailto:mcas@cognia.org" TargetMode="External"/><Relationship Id="rId2" Type="http://schemas.openxmlformats.org/officeDocument/2006/relationships/hyperlink" Target="http://mcas.pearsonsupport.com/" TargetMode="External"/><Relationship Id="rId1" Type="http://schemas.openxmlformats.org/officeDocument/2006/relationships/slideLayout" Target="../slideLayouts/slideLayout8.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http://mcas.pearsonsupport.com/technology-setup/"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hyperlink" Target="https://www.doe.mass.edu/mcas/testadmin/form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doe.mass.edu/mcas/testadmin/manual/" TargetMode="External"/><Relationship Id="rId2" Type="http://schemas.openxmlformats.org/officeDocument/2006/relationships/hyperlink" Target="http://www.doe.mass.edu/mcas/testadmin" TargetMode="External"/><Relationship Id="rId1" Type="http://schemas.openxmlformats.org/officeDocument/2006/relationships/slideLayout" Target="../slideLayouts/slideLayout4.xml"/><Relationship Id="rId4" Type="http://schemas.openxmlformats.org/officeDocument/2006/relationships/hyperlink" Target="http://www.doe.mass.edu/mcas/testadmin/pre-admin-guide.pdf" TargetMode="External"/></Relationships>
</file>

<file path=ppt/slides/_rels/slide80.xml.rels><?xml version="1.0" encoding="UTF-8" standalone="yes"?>
<Relationships xmlns="http://schemas.openxmlformats.org/package/2006/relationships"><Relationship Id="rId2" Type="http://schemas.openxmlformats.org/officeDocument/2006/relationships/hyperlink" Target="http://www.mcasservicecenter.com/" TargetMode="Externa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hyperlink" Target="http://mcas.pearsonsupport.com/student/" TargetMode="External"/><Relationship Id="rId2" Type="http://schemas.openxmlformats.org/officeDocument/2006/relationships/hyperlink" Target="http://www.doe.mass.edu/mcas/release.html" TargetMode="Externa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hyperlink" Target="http://www.doe.mass.edu/mcas/graduation.html" TargetMode="External"/><Relationship Id="rId2" Type="http://schemas.openxmlformats.org/officeDocument/2006/relationships/hyperlink" Target="https://us14.campaign-archive.com/?u=d8f37d1a90dacd97f207f0b4a&amp;id=3694413958" TargetMode="Externa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hyperlink" Target="https://us14.campaign-archive.com/?u=d8f37d1a90dacd97f207f0b4a&amp;id=3694413958" TargetMode="External"/><Relationship Id="rId2" Type="http://schemas.openxmlformats.org/officeDocument/2006/relationships/hyperlink" Target="https://www.doe.mass.edu/assessment/epp/" TargetMode="Externa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hyperlink" Target="https://www.doe.mass.edu/assessment/epp/"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doe.mass.edu/mcas/testadmin/updates.html" TargetMode="External"/><Relationship Id="rId2" Type="http://schemas.openxmlformats.org/officeDocument/2006/relationships/hyperlink" Target="https://support.assessment.pearson.com/TN/testnavsystem-requirements-18613791.html" TargetMode="External"/><Relationship Id="rId1" Type="http://schemas.openxmlformats.org/officeDocument/2006/relationships/slideLayout" Target="../slideLayouts/slideLayout4.xml"/><Relationship Id="rId4" Type="http://schemas.openxmlformats.org/officeDocument/2006/relationships/hyperlink" Target="http://mcas.pearsonsupport.com/resources/student/Student%20Tutorial%20Table%20of%20Contents%20FINAL.pdf"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hyperlink" Target="http://www.doe.mass.edu/mcas" TargetMode="External"/><Relationship Id="rId12" Type="http://schemas.openxmlformats.org/officeDocument/2006/relationships/image" Target="../media/image25.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hyperlink" Target="mailto:MCAS@mass.gov" TargetMode="External"/><Relationship Id="rId4" Type="http://schemas.openxmlformats.org/officeDocument/2006/relationships/image" Target="../media/image19.svg"/><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637814" y="1676605"/>
            <a:ext cx="8631677" cy="1928238"/>
          </a:xfrm>
        </p:spPr>
        <p:txBody>
          <a:bodyPr>
            <a:normAutofit fontScale="90000"/>
          </a:bodyPr>
          <a:lstStyle/>
          <a:p>
            <a:r>
              <a:rPr kumimoji="0" lang="en-US" altLang="en-US" sz="6600" i="0" u="none" strike="noStrike" kern="1200" cap="none" spc="0" normalizeH="0" baseline="0" noProof="0" dirty="0">
                <a:ln>
                  <a:noFill/>
                </a:ln>
                <a:solidFill>
                  <a:prstClr val="white"/>
                </a:solidFill>
                <a:effectLst/>
                <a:uLnTx/>
                <a:uFillTx/>
                <a:ea typeface="+mn-ea"/>
              </a:rPr>
              <a:t>MCAS Test Administration and Security Protocols </a:t>
            </a:r>
            <a:br>
              <a:rPr kumimoji="0" lang="en-US" altLang="en-US" sz="6600" i="0" u="none" strike="noStrike" kern="1200" cap="none" spc="0" normalizeH="0" baseline="0" noProof="0" dirty="0">
                <a:ln>
                  <a:noFill/>
                </a:ln>
                <a:solidFill>
                  <a:prstClr val="white"/>
                </a:solidFill>
                <a:effectLst/>
                <a:uLnTx/>
                <a:uFillTx/>
                <a:ea typeface="+mn-ea"/>
              </a:rPr>
            </a:br>
            <a:r>
              <a:rPr kumimoji="0" lang="en-US" altLang="en-US" sz="6600" u="none" strike="noStrike" kern="1200" cap="none" spc="0" normalizeH="0" baseline="0" noProof="0" dirty="0">
                <a:ln>
                  <a:noFill/>
                </a:ln>
                <a:solidFill>
                  <a:prstClr val="white"/>
                </a:solidFill>
                <a:effectLst/>
                <a:uLnTx/>
                <a:uFillTx/>
                <a:ea typeface="+mn-ea"/>
              </a:rPr>
              <a:t>for Returning Staff </a:t>
            </a:r>
            <a:endParaRPr lang="en-US" dirty="0"/>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a:xfrm>
            <a:off x="505838" y="5466944"/>
            <a:ext cx="7699699" cy="1391055"/>
          </a:xfrm>
        </p:spPr>
        <p:txBody>
          <a:bodyPr/>
          <a:lstStyle/>
          <a:p>
            <a:r>
              <a:rPr lang="en-US" altLang="zh-CN" dirty="0"/>
              <a:t>The Office of Student Assessment Services </a:t>
            </a:r>
          </a:p>
          <a:p>
            <a:r>
              <a:rPr lang="en-US" altLang="zh-CN" dirty="0"/>
              <a:t>January 31, 2024</a:t>
            </a:r>
            <a:endParaRPr lang="zh-CN" altLang="en-US"/>
          </a:p>
          <a:p>
            <a:endParaRPr lang="en-US" dirty="0"/>
          </a:p>
        </p:txBody>
      </p:sp>
      <p:sp>
        <p:nvSpPr>
          <p:cNvPr id="4" name="TextBox 3">
            <a:extLst>
              <a:ext uri="{FF2B5EF4-FFF2-40B4-BE49-F238E27FC236}">
                <a16:creationId xmlns:a16="http://schemas.microsoft.com/office/drawing/2014/main" id="{045AF862-35FB-91D3-344D-6D288DD74FC0}"/>
              </a:ext>
            </a:extLst>
          </p:cNvPr>
          <p:cNvSpPr txBox="1"/>
          <p:nvPr/>
        </p:nvSpPr>
        <p:spPr>
          <a:xfrm>
            <a:off x="505838" y="4074228"/>
            <a:ext cx="11249386" cy="923330"/>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Note: </a:t>
            </a:r>
            <a:r>
              <a:rPr lang="en-US" sz="1800" dirty="0">
                <a:latin typeface="Arial" panose="020B0604020202020204" pitchFamily="34" charset="0"/>
                <a:cs typeface="Arial" panose="020B0604020202020204" pitchFamily="34" charset="0"/>
              </a:rPr>
              <a:t>This training session will be geared toward returning staff. </a:t>
            </a:r>
          </a:p>
          <a:p>
            <a:r>
              <a:rPr lang="en-US" sz="1800" dirty="0">
                <a:latin typeface="Arial" panose="020B0604020202020204" pitchFamily="34" charset="0"/>
                <a:cs typeface="Arial" panose="020B0604020202020204" pitchFamily="34" charset="0"/>
              </a:rPr>
              <a:t>New test coordinators may want to register for the February 2 training session for new staff -- </a:t>
            </a:r>
            <a:r>
              <a:rPr lang="en-US" sz="1800" dirty="0">
                <a:latin typeface="Arial" panose="020B0604020202020204" pitchFamily="34" charset="0"/>
                <a:cs typeface="Arial" panose="020B0604020202020204" pitchFamily="34" charset="0"/>
                <a:hlinkClick r:id="rId2"/>
              </a:rPr>
              <a:t>www.doe.mass.edu/mcas/training.html</a:t>
            </a:r>
            <a:r>
              <a:rPr lang="en-US" sz="1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9707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373627" y="306450"/>
            <a:ext cx="11611896" cy="768031"/>
          </a:xfrm>
        </p:spPr>
        <p:txBody>
          <a:bodyPr>
            <a:noAutofit/>
          </a:bodyPr>
          <a:lstStyle/>
          <a:p>
            <a:r>
              <a:rPr lang="en-US" sz="4200" dirty="0"/>
              <a:t>Updates for 2024 (cont’d)</a:t>
            </a:r>
          </a:p>
        </p:txBody>
      </p:sp>
      <p:graphicFrame>
        <p:nvGraphicFramePr>
          <p:cNvPr id="4" name="Table 4">
            <a:extLst>
              <a:ext uri="{FF2B5EF4-FFF2-40B4-BE49-F238E27FC236}">
                <a16:creationId xmlns:a16="http://schemas.microsoft.com/office/drawing/2014/main" id="{00FE59DC-4928-AD2A-01A1-38267C530CF2}"/>
              </a:ext>
            </a:extLst>
          </p:cNvPr>
          <p:cNvGraphicFramePr>
            <a:graphicFrameLocks noGrp="1"/>
          </p:cNvGraphicFramePr>
          <p:nvPr>
            <p:extLst>
              <p:ext uri="{D42A27DB-BD31-4B8C-83A1-F6EECF244321}">
                <p14:modId xmlns:p14="http://schemas.microsoft.com/office/powerpoint/2010/main" val="885625133"/>
              </p:ext>
            </p:extLst>
          </p:nvPr>
        </p:nvGraphicFramePr>
        <p:xfrm>
          <a:off x="206478" y="1074480"/>
          <a:ext cx="11616814" cy="5602545"/>
        </p:xfrm>
        <a:graphic>
          <a:graphicData uri="http://schemas.openxmlformats.org/drawingml/2006/table">
            <a:tbl>
              <a:tblPr firstRow="1" bandRow="1">
                <a:tableStyleId>{5C22544A-7EE6-4342-B048-85BDC9FD1C3A}</a:tableStyleId>
              </a:tblPr>
              <a:tblGrid>
                <a:gridCol w="3577128">
                  <a:extLst>
                    <a:ext uri="{9D8B030D-6E8A-4147-A177-3AD203B41FA5}">
                      <a16:colId xmlns:a16="http://schemas.microsoft.com/office/drawing/2014/main" val="1910469016"/>
                    </a:ext>
                  </a:extLst>
                </a:gridCol>
                <a:gridCol w="8039686">
                  <a:extLst>
                    <a:ext uri="{9D8B030D-6E8A-4147-A177-3AD203B41FA5}">
                      <a16:colId xmlns:a16="http://schemas.microsoft.com/office/drawing/2014/main" val="2766656730"/>
                    </a:ext>
                  </a:extLst>
                </a:gridCol>
              </a:tblGrid>
              <a:tr h="409427">
                <a:tc>
                  <a:txBody>
                    <a:bodyPr/>
                    <a:lstStyle/>
                    <a:p>
                      <a:r>
                        <a:rPr lang="en-US" sz="1600" dirty="0">
                          <a:latin typeface="Arial" panose="020B0604020202020204" pitchFamily="34" charset="0"/>
                          <a:cs typeface="Arial" panose="020B0604020202020204" pitchFamily="34" charset="0"/>
                        </a:rPr>
                        <a:t>Topic</a:t>
                      </a:r>
                    </a:p>
                  </a:txBody>
                  <a:tcPr/>
                </a:tc>
                <a:tc>
                  <a:txBody>
                    <a:bodyPr/>
                    <a:lstStyle/>
                    <a:p>
                      <a:r>
                        <a:rPr lang="en-US" sz="1600" dirty="0">
                          <a:latin typeface="Arial" panose="020B0604020202020204" pitchFamily="34" charset="0"/>
                          <a:cs typeface="Arial" panose="020B0604020202020204" pitchFamily="34" charset="0"/>
                        </a:rPr>
                        <a:t>General Information</a:t>
                      </a:r>
                    </a:p>
                  </a:txBody>
                  <a:tcPr/>
                </a:tc>
                <a:extLst>
                  <a:ext uri="{0D108BD9-81ED-4DB2-BD59-A6C34878D82A}">
                    <a16:rowId xmlns:a16="http://schemas.microsoft.com/office/drawing/2014/main" val="1157855802"/>
                  </a:ext>
                </a:extLst>
              </a:tr>
              <a:tr h="3779606">
                <a:tc>
                  <a:txBody>
                    <a:bodyPr/>
                    <a:lstStyle/>
                    <a:p>
                      <a:r>
                        <a:rPr lang="en-US" sz="2000" dirty="0">
                          <a:latin typeface="Arial" panose="020B0604020202020204" pitchFamily="34" charset="0"/>
                          <a:cs typeface="Arial" panose="020B0604020202020204" pitchFamily="34" charset="0"/>
                        </a:rPr>
                        <a:t>Accessibility and Accommodations</a:t>
                      </a:r>
                    </a:p>
                  </a:txBody>
                  <a:tcPr/>
                </a:tc>
                <a:tc>
                  <a:txBody>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Appendix C of the PAM includes a list of the accessibility features and accommodations that are collected in the SR/PNP</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Universal Accessibility Features UF2 (Color contrast) and UF6 (Answer masking) now available in TestNav to all students (no longer collected in SR/PNP)</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Spanish/English translation of TestNav interface </a:t>
                      </a:r>
                      <a:r>
                        <a:rPr lang="en-US" sz="2000" dirty="0">
                          <a:latin typeface="Arial" panose="020B0604020202020204" pitchFamily="34" charset="0"/>
                          <a:cs typeface="Arial" panose="020B0604020202020204" pitchFamily="34" charset="0"/>
                          <a:hlinkClick r:id="rId2"/>
                        </a:rPr>
                        <a:t>available</a:t>
                      </a:r>
                      <a:r>
                        <a:rPr lang="en-US" sz="2000" dirty="0">
                          <a:latin typeface="Arial" panose="020B0604020202020204" pitchFamily="34" charset="0"/>
                          <a:cs typeface="Arial" panose="020B0604020202020204" pitchFamily="34" charset="0"/>
                        </a:rPr>
                        <a:t> for students taking grade 10 Math and high school Science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New </a:t>
                      </a:r>
                      <a:r>
                        <a:rPr lang="en-US" sz="2000" dirty="0">
                          <a:latin typeface="Arial" panose="020B0604020202020204" pitchFamily="34" charset="0"/>
                          <a:cs typeface="Arial" panose="020B0604020202020204" pitchFamily="34" charset="0"/>
                          <a:hlinkClick r:id="rId3"/>
                        </a:rPr>
                        <a:t>Appendix A for the SR/PNP Guide</a:t>
                      </a:r>
                      <a:r>
                        <a:rPr lang="en-US" sz="2000" dirty="0">
                          <a:latin typeface="Arial" panose="020B0604020202020204" pitchFamily="34" charset="0"/>
                          <a:cs typeface="Arial" panose="020B0604020202020204" pitchFamily="34" charset="0"/>
                        </a:rPr>
                        <a:t> with guidance on form-dependent accommodations (TTS, ASL, Spanish/English, screen reader, compatible assistive technology)</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New prompts when signing in with a proctor testing ticket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Text-to-speech (TTS) different for Civics than other tests</a:t>
                      </a:r>
                    </a:p>
                  </a:txBody>
                  <a:tcPr/>
                </a:tc>
                <a:extLst>
                  <a:ext uri="{0D108BD9-81ED-4DB2-BD59-A6C34878D82A}">
                    <a16:rowId xmlns:a16="http://schemas.microsoft.com/office/drawing/2014/main" val="2788570165"/>
                  </a:ext>
                </a:extLst>
              </a:tr>
              <a:tr h="706756">
                <a:tc>
                  <a:txBody>
                    <a:bodyPr/>
                    <a:lstStyle/>
                    <a:p>
                      <a:r>
                        <a:rPr lang="en-US" sz="2000" dirty="0">
                          <a:latin typeface="Arial" panose="020B0604020202020204" pitchFamily="34" charset="0"/>
                          <a:cs typeface="Arial" panose="020B0604020202020204" pitchFamily="34" charset="0"/>
                        </a:rPr>
                        <a:t>PBT Procedures</a:t>
                      </a:r>
                    </a:p>
                  </a:txBody>
                  <a:tcPr/>
                </a:tc>
                <a:tc>
                  <a:txBody>
                    <a:bodyPr/>
                    <a:lstStyle/>
                    <a:p>
                      <a:r>
                        <a:rPr lang="en-US" sz="2000" dirty="0">
                          <a:latin typeface="Arial" panose="020B0604020202020204" pitchFamily="34" charset="0"/>
                          <a:cs typeface="Arial" panose="020B0604020202020204" pitchFamily="34" charset="0"/>
                        </a:rPr>
                        <a:t>Student ID Labels are to be applied to students’ booklets by staff members instead of students.</a:t>
                      </a:r>
                    </a:p>
                  </a:txBody>
                  <a:tcPr/>
                </a:tc>
                <a:extLst>
                  <a:ext uri="{0D108BD9-81ED-4DB2-BD59-A6C34878D82A}">
                    <a16:rowId xmlns:a16="http://schemas.microsoft.com/office/drawing/2014/main" val="9107662"/>
                  </a:ext>
                </a:extLst>
              </a:tr>
              <a:tr h="706756">
                <a:tc>
                  <a:txBody>
                    <a:bodyPr/>
                    <a:lstStyle/>
                    <a:p>
                      <a:r>
                        <a:rPr lang="en-US" sz="2000" dirty="0">
                          <a:latin typeface="Arial" panose="020B0604020202020204" pitchFamily="34" charset="0"/>
                          <a:cs typeface="Arial" panose="020B0604020202020204" pitchFamily="34" charset="0"/>
                        </a:rPr>
                        <a:t>High School Participation Guidelines</a:t>
                      </a:r>
                    </a:p>
                  </a:txBody>
                  <a:tcPr/>
                </a:tc>
                <a:tc>
                  <a:txBody>
                    <a:bodyPr/>
                    <a:lstStyle/>
                    <a:p>
                      <a:pPr marL="0" indent="0">
                        <a:buFont typeface="Arial" panose="020B0604020202020204" pitchFamily="34" charset="0"/>
                        <a:buNone/>
                      </a:pPr>
                      <a:r>
                        <a:rPr lang="en-US" sz="2000" dirty="0">
                          <a:latin typeface="Arial" panose="020B0604020202020204" pitchFamily="34" charset="0"/>
                          <a:cs typeface="Arial" panose="020B0604020202020204" pitchFamily="34" charset="0"/>
                        </a:rPr>
                        <a:t>Now included in the PAM </a:t>
                      </a:r>
                    </a:p>
                  </a:txBody>
                  <a:tcPr/>
                </a:tc>
                <a:extLst>
                  <a:ext uri="{0D108BD9-81ED-4DB2-BD59-A6C34878D82A}">
                    <a16:rowId xmlns:a16="http://schemas.microsoft.com/office/drawing/2014/main" val="581318361"/>
                  </a:ext>
                </a:extLst>
              </a:tr>
            </a:tbl>
          </a:graphicData>
        </a:graphic>
      </p:graphicFrame>
    </p:spTree>
    <p:extLst>
      <p:ext uri="{BB962C8B-B14F-4D97-AF65-F5344CB8AC3E}">
        <p14:creationId xmlns:p14="http://schemas.microsoft.com/office/powerpoint/2010/main" val="1176495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91AB-F5D0-F531-522C-600F46EAC0B4}"/>
              </a:ext>
            </a:extLst>
          </p:cNvPr>
          <p:cNvSpPr>
            <a:spLocks noGrp="1"/>
          </p:cNvSpPr>
          <p:nvPr>
            <p:ph type="title"/>
          </p:nvPr>
        </p:nvSpPr>
        <p:spPr/>
        <p:txBody>
          <a:bodyPr>
            <a:normAutofit fontScale="90000"/>
          </a:bodyPr>
          <a:lstStyle/>
          <a:p>
            <a:pPr defTabSz="796925"/>
            <a:r>
              <a:rPr lang="en-US" dirty="0">
                <a:latin typeface="Arial"/>
                <a:cs typeface="Arial"/>
              </a:rPr>
              <a:t>2. Test Administration Protocols</a:t>
            </a:r>
          </a:p>
        </p:txBody>
      </p:sp>
    </p:spTree>
    <p:extLst>
      <p:ext uri="{BB962C8B-B14F-4D97-AF65-F5344CB8AC3E}">
        <p14:creationId xmlns:p14="http://schemas.microsoft.com/office/powerpoint/2010/main" val="180902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BF32F-1118-40CB-B0BC-BEA3B8CC67A5}"/>
              </a:ext>
            </a:extLst>
          </p:cNvPr>
          <p:cNvSpPr txBox="1">
            <a:spLocks noGrp="1"/>
          </p:cNvSpPr>
          <p:nvPr>
            <p:ph type="title" idx="4294967295"/>
          </p:nvPr>
        </p:nvSpPr>
        <p:spPr>
          <a:xfrm>
            <a:off x="743057" y="213831"/>
            <a:ext cx="1170622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n-ea"/>
                <a:cs typeface="Arial" panose="020B0604020202020204" pitchFamily="34" charset="0"/>
              </a:rPr>
              <a:t>General Timeline for MCAS CBT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n-ea"/>
                <a:cs typeface="Arial" panose="020B0604020202020204" pitchFamily="34" charset="0"/>
              </a:rPr>
              <a:t>Pre-Administration Tasks</a:t>
            </a:r>
          </a:p>
        </p:txBody>
      </p:sp>
      <p:graphicFrame>
        <p:nvGraphicFramePr>
          <p:cNvPr id="2" name="Diagram 1" descr="timeline">
            <a:extLst>
              <a:ext uri="{FF2B5EF4-FFF2-40B4-BE49-F238E27FC236}">
                <a16:creationId xmlns:a16="http://schemas.microsoft.com/office/drawing/2014/main" id="{F84F7193-F66D-454D-BA25-6EE5E9D067AF}"/>
              </a:ext>
            </a:extLst>
          </p:cNvPr>
          <p:cNvGraphicFramePr/>
          <p:nvPr/>
        </p:nvGraphicFramePr>
        <p:xfrm>
          <a:off x="743057" y="1537270"/>
          <a:ext cx="11262130" cy="5486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3206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400" dirty="0"/>
              <a:t>Computer-Based Testing Components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516024"/>
            <a:ext cx="10946363" cy="4632850"/>
          </a:xfrm>
        </p:spPr>
        <p:txBody>
          <a:bodyPr>
            <a:normAutofit fontScale="92500" lnSpcReduction="20000"/>
          </a:bodyPr>
          <a:lstStyle/>
          <a:p>
            <a:pPr marL="457200" indent="-457200">
              <a:buFont typeface="Arial" panose="020B0604020202020204" pitchFamily="34" charset="0"/>
              <a:buChar char="•"/>
            </a:pPr>
            <a:r>
              <a:rPr lang="en-US" sz="3200" dirty="0"/>
              <a:t>Re-familiarize yourself with the following components of CBT:</a:t>
            </a:r>
          </a:p>
          <a:p>
            <a:pPr marL="914400" lvl="1" indent="-457200">
              <a:buFont typeface="Arial" panose="020B0604020202020204" pitchFamily="34" charset="0"/>
              <a:buChar char="•"/>
            </a:pPr>
            <a:r>
              <a:rPr lang="en-US" sz="2800" b="1" dirty="0">
                <a:solidFill>
                  <a:schemeClr val="tx1"/>
                </a:solidFill>
              </a:rPr>
              <a:t>PearsonAccess Next: </a:t>
            </a:r>
            <a:r>
              <a:rPr lang="en-US" sz="2800" dirty="0">
                <a:solidFill>
                  <a:schemeClr val="tx1"/>
                </a:solidFill>
              </a:rPr>
              <a:t>Online test management system</a:t>
            </a:r>
          </a:p>
          <a:p>
            <a:pPr marL="1371600" lvl="2" indent="-457200">
              <a:buFont typeface="Arial" panose="020B0604020202020204" pitchFamily="34" charset="0"/>
              <a:buChar char="•"/>
            </a:pPr>
            <a:r>
              <a:rPr lang="en-US" sz="2400" dirty="0">
                <a:solidFill>
                  <a:schemeClr val="tx1"/>
                </a:solidFill>
                <a:hlinkClick r:id="rId2"/>
              </a:rPr>
              <a:t>Brown training site</a:t>
            </a:r>
            <a:r>
              <a:rPr lang="en-US" sz="2400" dirty="0">
                <a:solidFill>
                  <a:schemeClr val="tx1"/>
                </a:solidFill>
              </a:rPr>
              <a:t> and </a:t>
            </a:r>
            <a:r>
              <a:rPr lang="en-US" sz="2400" dirty="0">
                <a:solidFill>
                  <a:schemeClr val="tx1"/>
                </a:solidFill>
                <a:hlinkClick r:id="rId3"/>
              </a:rPr>
              <a:t>blue live site</a:t>
            </a:r>
            <a:endParaRPr lang="en-US" sz="2400" dirty="0">
              <a:solidFill>
                <a:schemeClr val="tx1"/>
              </a:solidFill>
            </a:endParaRPr>
          </a:p>
          <a:p>
            <a:pPr marL="1371600" lvl="2" indent="-457200">
              <a:buFont typeface="Arial" panose="020B0604020202020204" pitchFamily="34" charset="0"/>
              <a:buChar char="•"/>
            </a:pPr>
            <a:r>
              <a:rPr lang="en-US" sz="2400" dirty="0">
                <a:solidFill>
                  <a:schemeClr val="tx1"/>
                </a:solidFill>
                <a:hlinkClick r:id="rId4"/>
              </a:rPr>
              <a:t>View the PAN Overview video</a:t>
            </a:r>
            <a:endParaRPr lang="en-US" sz="2400" dirty="0">
              <a:solidFill>
                <a:schemeClr val="tx1"/>
              </a:solidFill>
            </a:endParaRPr>
          </a:p>
          <a:p>
            <a:pPr marL="1371600" lvl="2" indent="-457200">
              <a:buFont typeface="Arial" panose="020B0604020202020204" pitchFamily="34" charset="0"/>
              <a:buChar char="•"/>
            </a:pPr>
            <a:r>
              <a:rPr lang="en-US" sz="2400" dirty="0">
                <a:solidFill>
                  <a:schemeClr val="tx1"/>
                </a:solidFill>
              </a:rPr>
              <a:t>To do now: Create and update PAN users</a:t>
            </a:r>
          </a:p>
          <a:p>
            <a:pPr marL="914400" lvl="1" indent="-457200">
              <a:buFont typeface="Arial" panose="020B0604020202020204" pitchFamily="34" charset="0"/>
              <a:buChar char="•"/>
            </a:pPr>
            <a:r>
              <a:rPr lang="en-US" sz="2800" b="1" dirty="0">
                <a:solidFill>
                  <a:schemeClr val="tx1"/>
                </a:solidFill>
              </a:rPr>
              <a:t>TestNav: </a:t>
            </a:r>
            <a:r>
              <a:rPr lang="en-US" sz="2800" dirty="0">
                <a:solidFill>
                  <a:schemeClr val="tx1"/>
                </a:solidFill>
              </a:rPr>
              <a:t>Student testing platform</a:t>
            </a:r>
          </a:p>
          <a:p>
            <a:pPr marL="457200" indent="-457200">
              <a:buFont typeface="Arial" panose="020B0604020202020204" pitchFamily="34" charset="0"/>
              <a:buChar char="•"/>
            </a:pPr>
            <a:r>
              <a:rPr lang="en-US" sz="3200" dirty="0"/>
              <a:t>View the January 17 “Introduction to CBT” training session </a:t>
            </a:r>
            <a:r>
              <a:rPr lang="en-US" sz="3200" dirty="0">
                <a:hlinkClick r:id="rId5"/>
              </a:rPr>
              <a:t>recording</a:t>
            </a:r>
            <a:r>
              <a:rPr lang="en-US" sz="3200" dirty="0"/>
              <a:t>. </a:t>
            </a:r>
          </a:p>
          <a:p>
            <a:pPr marL="1028700" lvl="2" indent="-571500">
              <a:spcBef>
                <a:spcPts val="1000"/>
              </a:spcBef>
              <a:buFont typeface="Arial" panose="020B0604020202020204" pitchFamily="34" charset="0"/>
              <a:buChar char="•"/>
            </a:pPr>
            <a:r>
              <a:rPr lang="en-US" sz="2800" dirty="0">
                <a:solidFill>
                  <a:schemeClr val="tx1"/>
                </a:solidFill>
              </a:rPr>
              <a:t>Walk-through of tasks to complete before testing in the fall, two months before testing, and up to two weeks before testing </a:t>
            </a:r>
          </a:p>
          <a:p>
            <a:pPr marL="457200" indent="-457200">
              <a:buFont typeface="Arial" panose="020B0604020202020204" pitchFamily="34" charset="0"/>
              <a:buChar char="•"/>
            </a:pPr>
            <a:r>
              <a:rPr lang="en-US" sz="3200" dirty="0"/>
              <a:t>Offer your expertise to new staff at your school or in your district.</a:t>
            </a:r>
          </a:p>
        </p:txBody>
      </p:sp>
    </p:spTree>
    <p:extLst>
      <p:ext uri="{BB962C8B-B14F-4D97-AF65-F5344CB8AC3E}">
        <p14:creationId xmlns:p14="http://schemas.microsoft.com/office/powerpoint/2010/main" val="262635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1282680" cy="847017"/>
          </a:xfrm>
        </p:spPr>
        <p:txBody>
          <a:bodyPr>
            <a:noAutofit/>
          </a:bodyPr>
          <a:lstStyle/>
          <a:p>
            <a:r>
              <a:rPr lang="en-US" sz="4800" dirty="0"/>
              <a:t>Identify Your Test Administration Team</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374133"/>
            <a:ext cx="10918371" cy="4793401"/>
          </a:xfrm>
        </p:spPr>
        <p:txBody>
          <a:bodyPr>
            <a:normAutofit lnSpcReduction="10000"/>
          </a:bodyPr>
          <a:lstStyle/>
          <a:p>
            <a:pPr marL="457200" indent="-457200">
              <a:buFont typeface="Arial" panose="020B0604020202020204" pitchFamily="34" charset="0"/>
              <a:buChar char="•"/>
            </a:pPr>
            <a:r>
              <a:rPr lang="en-US" sz="3000" dirty="0"/>
              <a:t>Meet with the technology coordinator and begin technology preparations. </a:t>
            </a:r>
          </a:p>
          <a:p>
            <a:pPr marL="457200" indent="-457200">
              <a:buFont typeface="Arial" panose="020B0604020202020204" pitchFamily="34" charset="0"/>
              <a:buChar char="•"/>
            </a:pPr>
            <a:r>
              <a:rPr lang="en-US" sz="3000" dirty="0"/>
              <a:t>Consider assignments for test administrators.</a:t>
            </a:r>
          </a:p>
          <a:p>
            <a:pPr marL="457200" indent="-457200">
              <a:buFont typeface="Arial" panose="020B0604020202020204" pitchFamily="34" charset="0"/>
              <a:buChar char="•"/>
            </a:pPr>
            <a:r>
              <a:rPr lang="en-US" sz="3000" dirty="0">
                <a:solidFill>
                  <a:schemeClr val="tx1"/>
                </a:solidFill>
              </a:rPr>
              <a:t>Develop your communication plan for techno</a:t>
            </a:r>
            <a:r>
              <a:rPr lang="en-US" sz="3000" dirty="0"/>
              <a:t>logy and administration. </a:t>
            </a:r>
          </a:p>
          <a:p>
            <a:pPr marL="457200" indent="-457200">
              <a:buFont typeface="Arial" panose="020B0604020202020204" pitchFamily="34" charset="0"/>
              <a:buChar char="•"/>
            </a:pPr>
            <a:r>
              <a:rPr lang="en-US" sz="3000" dirty="0">
                <a:solidFill>
                  <a:schemeClr val="tx1"/>
                </a:solidFill>
              </a:rPr>
              <a:t>Update contact information with DESE and in PearsonAccess Next as needed.</a:t>
            </a:r>
          </a:p>
          <a:p>
            <a:pPr marL="914400" lvl="1" indent="-457200">
              <a:buFont typeface="Arial" panose="020B0604020202020204" pitchFamily="34" charset="0"/>
              <a:buChar char="•"/>
            </a:pPr>
            <a:r>
              <a:rPr lang="en-US" sz="2800" dirty="0">
                <a:solidFill>
                  <a:schemeClr val="tx1"/>
                </a:solidFill>
              </a:rPr>
              <a:t>See the </a:t>
            </a:r>
            <a:r>
              <a:rPr lang="en-US" sz="2800" dirty="0">
                <a:solidFill>
                  <a:schemeClr val="tx1"/>
                </a:solidFill>
                <a:hlinkClick r:id="rId2"/>
              </a:rPr>
              <a:t>January 3 Student Assessment Update</a:t>
            </a:r>
            <a:r>
              <a:rPr lang="en-US" sz="2800" dirty="0">
                <a:solidFill>
                  <a:schemeClr val="tx1"/>
                </a:solidFill>
              </a:rPr>
              <a:t> for guidance on updating PAN accounts.</a:t>
            </a:r>
          </a:p>
          <a:p>
            <a:pPr marL="914400" lvl="1" indent="-457200">
              <a:buFont typeface="Arial" panose="020B0604020202020204" pitchFamily="34" charset="0"/>
              <a:buChar char="•"/>
            </a:pPr>
            <a:r>
              <a:rPr lang="en-US" sz="2800" dirty="0">
                <a:solidFill>
                  <a:schemeClr val="tx1"/>
                </a:solidFill>
              </a:rPr>
              <a:t>Can subscribe to the Student Assessment Update at </a:t>
            </a:r>
            <a:r>
              <a:rPr kumimoji="0" lang="en-US" sz="2800" b="0" i="0" u="none" strike="noStrike" kern="1200" cap="none" spc="0" normalizeH="0" baseline="0" noProof="0" dirty="0">
                <a:ln>
                  <a:noFill/>
                </a:ln>
                <a:solidFill>
                  <a:srgbClr val="222222"/>
                </a:solidFill>
                <a:effectLst/>
                <a:uLnTx/>
                <a:uFillTx/>
                <a:hlinkClick r:id="rId3"/>
              </a:rPr>
              <a:t>http://eepurl.com/ghSOhH</a:t>
            </a:r>
            <a:r>
              <a:rPr kumimoji="0" lang="en-US" sz="2800" b="0" i="0" u="none" strike="noStrike" kern="1200" cap="none" spc="0" normalizeH="0" baseline="0" noProof="0" dirty="0">
                <a:ln>
                  <a:noFill/>
                </a:ln>
                <a:solidFill>
                  <a:srgbClr val="222222"/>
                </a:solidFill>
                <a:effectLst/>
                <a:uLnTx/>
                <a:uFillTx/>
              </a:rPr>
              <a:t> </a:t>
            </a:r>
            <a:endParaRPr lang="en-US" sz="2800" dirty="0">
              <a:solidFill>
                <a:schemeClr val="tx1"/>
              </a:solidFill>
            </a:endParaRPr>
          </a:p>
          <a:p>
            <a:pPr marL="457200" indent="-457200">
              <a:buFont typeface="Arial" panose="020B0604020202020204" pitchFamily="34" charset="0"/>
              <a:buChar char="•"/>
            </a:pPr>
            <a:endParaRPr lang="en-US" sz="4000" dirty="0"/>
          </a:p>
        </p:txBody>
      </p:sp>
    </p:spTree>
    <p:extLst>
      <p:ext uri="{BB962C8B-B14F-4D97-AF65-F5344CB8AC3E}">
        <p14:creationId xmlns:p14="http://schemas.microsoft.com/office/powerpoint/2010/main" val="4050236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dirty="0"/>
              <a:t>Update Student Information</a:t>
            </a:r>
          </a:p>
        </p:txBody>
      </p:sp>
      <p:grpSp>
        <p:nvGrpSpPr>
          <p:cNvPr id="9" name="Group 8">
            <a:extLst>
              <a:ext uri="{FF2B5EF4-FFF2-40B4-BE49-F238E27FC236}">
                <a16:creationId xmlns:a16="http://schemas.microsoft.com/office/drawing/2014/main" id="{F80927E9-623B-0D4B-A1C8-1A755F9FA014}"/>
              </a:ext>
            </a:extLst>
          </p:cNvPr>
          <p:cNvGrpSpPr/>
          <p:nvPr/>
        </p:nvGrpSpPr>
        <p:grpSpPr>
          <a:xfrm>
            <a:off x="333378" y="1445342"/>
            <a:ext cx="5739579" cy="4652170"/>
            <a:chOff x="333376" y="1336505"/>
            <a:chExt cx="5739579" cy="4652170"/>
          </a:xfrm>
        </p:grpSpPr>
        <p:sp>
          <p:nvSpPr>
            <p:cNvPr id="4" name="Text Placeholder 3">
              <a:extLst>
                <a:ext uri="{FF2B5EF4-FFF2-40B4-BE49-F238E27FC236}">
                  <a16:creationId xmlns:a16="http://schemas.microsoft.com/office/drawing/2014/main" id="{B491E3CB-6D2B-BA73-4F4C-0B80A6A3C966}"/>
                </a:ext>
              </a:extLst>
            </p:cNvPr>
            <p:cNvSpPr txBox="1">
              <a:spLocks/>
            </p:cNvSpPr>
            <p:nvPr/>
          </p:nvSpPr>
          <p:spPr>
            <a:xfrm>
              <a:off x="435429" y="1336505"/>
              <a:ext cx="5452057" cy="776702"/>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solidFill>
                    <a:schemeClr val="tx1"/>
                  </a:solidFill>
                </a:rPr>
                <a:t>In </a:t>
              </a:r>
              <a:r>
                <a:rPr lang="en-US" b="1" dirty="0">
                  <a:solidFill>
                    <a:schemeClr val="tx1"/>
                  </a:solidFill>
                </a:rPr>
                <a:t>SIMS </a:t>
              </a:r>
              <a:r>
                <a:rPr lang="en-US" dirty="0">
                  <a:solidFill>
                    <a:schemeClr val="tx1"/>
                  </a:solidFill>
                </a:rPr>
                <a:t>(DESE Student Information Management System)</a:t>
              </a:r>
            </a:p>
          </p:txBody>
        </p:sp>
        <p:sp>
          <p:nvSpPr>
            <p:cNvPr id="5" name="Content Placeholder 2">
              <a:extLst>
                <a:ext uri="{FF2B5EF4-FFF2-40B4-BE49-F238E27FC236}">
                  <a16:creationId xmlns:a16="http://schemas.microsoft.com/office/drawing/2014/main" id="{3469FB77-70D0-DEAB-55E9-8BA57BBBCC99}"/>
                </a:ext>
              </a:extLst>
            </p:cNvPr>
            <p:cNvSpPr txBox="1">
              <a:spLocks/>
            </p:cNvSpPr>
            <p:nvPr/>
          </p:nvSpPr>
          <p:spPr>
            <a:xfrm>
              <a:off x="333376" y="2189408"/>
              <a:ext cx="5739579" cy="379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400" dirty="0">
                  <a:solidFill>
                    <a:schemeClr val="tx1"/>
                  </a:solidFill>
                </a:rPr>
                <a:t>Go to </a:t>
              </a:r>
              <a:r>
                <a:rPr lang="en-US" sz="2400" dirty="0">
                  <a:solidFill>
                    <a:schemeClr val="tx1"/>
                  </a:solidFill>
                  <a:hlinkClick r:id="rId2"/>
                </a:rPr>
                <a:t>profiles.doe.mass.edu/search/search.aspx?leftNavID=11239</a:t>
              </a:r>
              <a:r>
                <a:rPr lang="en-US" sz="2400" dirty="0">
                  <a:solidFill>
                    <a:schemeClr val="tx1"/>
                  </a:solidFill>
                </a:rPr>
                <a:t>, select </a:t>
              </a:r>
              <a:r>
                <a:rPr lang="en-US" sz="2400" b="1" dirty="0">
                  <a:solidFill>
                    <a:schemeClr val="tx1"/>
                  </a:solidFill>
                </a:rPr>
                <a:t>SIMS</a:t>
              </a:r>
              <a:r>
                <a:rPr lang="en-US" sz="2400" dirty="0">
                  <a:solidFill>
                    <a:schemeClr val="tx1"/>
                  </a:solidFill>
                </a:rPr>
                <a:t> </a:t>
              </a:r>
              <a:r>
                <a:rPr lang="en-US" sz="2400" b="1" dirty="0">
                  <a:solidFill>
                    <a:schemeClr val="tx1"/>
                  </a:solidFill>
                </a:rPr>
                <a:t>Contact</a:t>
              </a:r>
              <a:r>
                <a:rPr lang="en-US" sz="2400" dirty="0">
                  <a:solidFill>
                    <a:schemeClr val="tx1"/>
                  </a:solidFill>
                </a:rPr>
                <a:t> from the Function menu, and click </a:t>
              </a:r>
              <a:r>
                <a:rPr lang="en-US" sz="2400" b="1" dirty="0">
                  <a:solidFill>
                    <a:schemeClr val="tx1"/>
                  </a:solidFill>
                </a:rPr>
                <a:t>Get</a:t>
              </a:r>
              <a:r>
                <a:rPr lang="en-US" sz="2400" dirty="0">
                  <a:solidFill>
                    <a:schemeClr val="tx1"/>
                  </a:solidFill>
                </a:rPr>
                <a:t> </a:t>
              </a:r>
              <a:r>
                <a:rPr lang="en-US" sz="2400" b="1" dirty="0">
                  <a:solidFill>
                    <a:schemeClr val="tx1"/>
                  </a:solidFill>
                </a:rPr>
                <a:t>Results</a:t>
              </a:r>
            </a:p>
            <a:p>
              <a:pPr marL="457200" indent="-457200"/>
              <a:r>
                <a:rPr lang="en-US" sz="2400" dirty="0">
                  <a:solidFill>
                    <a:schemeClr val="tx1"/>
                  </a:solidFill>
                </a:rPr>
                <a:t>Data source: School Interoperability Framework (SIF) for the SR/PNP for districts that use SIF (October SIMS for non-SIF districts) </a:t>
              </a:r>
            </a:p>
          </p:txBody>
        </p:sp>
      </p:grpSp>
      <p:grpSp>
        <p:nvGrpSpPr>
          <p:cNvPr id="10" name="Group 9">
            <a:extLst>
              <a:ext uri="{FF2B5EF4-FFF2-40B4-BE49-F238E27FC236}">
                <a16:creationId xmlns:a16="http://schemas.microsoft.com/office/drawing/2014/main" id="{F7D7028A-6D3B-044C-3483-DC028F26258D}"/>
              </a:ext>
            </a:extLst>
          </p:cNvPr>
          <p:cNvGrpSpPr/>
          <p:nvPr/>
        </p:nvGrpSpPr>
        <p:grpSpPr>
          <a:xfrm>
            <a:off x="6304513" y="1445342"/>
            <a:ext cx="5740634" cy="4665573"/>
            <a:chOff x="6313714" y="1336505"/>
            <a:chExt cx="5740634" cy="4665573"/>
          </a:xfrm>
        </p:grpSpPr>
        <p:sp>
          <p:nvSpPr>
            <p:cNvPr id="6" name="Text Placeholder 4">
              <a:extLst>
                <a:ext uri="{FF2B5EF4-FFF2-40B4-BE49-F238E27FC236}">
                  <a16:creationId xmlns:a16="http://schemas.microsoft.com/office/drawing/2014/main" id="{91CA295E-5038-132D-5C65-4C74B50C471C}"/>
                </a:ext>
              </a:extLst>
            </p:cNvPr>
            <p:cNvSpPr txBox="1">
              <a:spLocks/>
            </p:cNvSpPr>
            <p:nvPr/>
          </p:nvSpPr>
          <p:spPr>
            <a:xfrm>
              <a:off x="6313714" y="1336505"/>
              <a:ext cx="5740634" cy="7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solidFill>
                </a:rPr>
                <a:t>In the </a:t>
              </a:r>
              <a:r>
                <a:rPr lang="en-US" sz="2400" b="1" dirty="0">
                  <a:solidFill>
                    <a:schemeClr val="tx1"/>
                  </a:solidFill>
                </a:rPr>
                <a:t>SR/PNP </a:t>
              </a:r>
              <a:r>
                <a:rPr lang="en-US" sz="2400" dirty="0">
                  <a:solidFill>
                    <a:schemeClr val="tx1"/>
                  </a:solidFill>
                </a:rPr>
                <a:t>(Student Registration/</a:t>
              </a:r>
              <a:br>
                <a:rPr lang="en-US" sz="2400" dirty="0">
                  <a:solidFill>
                    <a:schemeClr val="tx1"/>
                  </a:solidFill>
                </a:rPr>
              </a:br>
              <a:r>
                <a:rPr lang="en-US" sz="2400" dirty="0">
                  <a:solidFill>
                    <a:schemeClr val="tx1"/>
                  </a:solidFill>
                </a:rPr>
                <a:t>Personal Needs Profile) in PAN </a:t>
              </a:r>
            </a:p>
          </p:txBody>
        </p:sp>
        <p:sp>
          <p:nvSpPr>
            <p:cNvPr id="7" name="Content Placeholder 6">
              <a:extLst>
                <a:ext uri="{FF2B5EF4-FFF2-40B4-BE49-F238E27FC236}">
                  <a16:creationId xmlns:a16="http://schemas.microsoft.com/office/drawing/2014/main" id="{1BAC5144-CA57-49C3-6011-A08DF146A465}"/>
                </a:ext>
              </a:extLst>
            </p:cNvPr>
            <p:cNvSpPr txBox="1">
              <a:spLocks/>
            </p:cNvSpPr>
            <p:nvPr/>
          </p:nvSpPr>
          <p:spPr>
            <a:xfrm>
              <a:off x="6335685" y="2202811"/>
              <a:ext cx="5452057" cy="379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400" dirty="0">
                  <a:solidFill>
                    <a:schemeClr val="tx1"/>
                  </a:solidFill>
                </a:rPr>
                <a:t>Pre-administration deadlines for PBT test materials and CBT/PBT manuals are as follows: </a:t>
              </a:r>
              <a:r>
                <a:rPr lang="en-US" sz="2400" b="1" dirty="0">
                  <a:solidFill>
                    <a:schemeClr val="tx1"/>
                  </a:solidFill>
                </a:rPr>
                <a:t> </a:t>
              </a:r>
            </a:p>
            <a:p>
              <a:pPr marL="914400" lvl="1" indent="-457200">
                <a:buFont typeface="Arial" panose="020B0604020202020204" pitchFamily="34" charset="0"/>
                <a:buChar char="•"/>
              </a:pPr>
              <a:r>
                <a:rPr lang="en-US" sz="2000" b="1" dirty="0">
                  <a:solidFill>
                    <a:schemeClr val="tx1"/>
                  </a:solidFill>
                </a:rPr>
                <a:t>February 2</a:t>
              </a:r>
              <a:r>
                <a:rPr lang="en-US" sz="2000" dirty="0">
                  <a:solidFill>
                    <a:schemeClr val="tx1"/>
                  </a:solidFill>
                </a:rPr>
                <a:t> for the March retests</a:t>
              </a:r>
            </a:p>
            <a:p>
              <a:pPr marL="914400" lvl="1" indent="-457200">
                <a:buFont typeface="Arial" panose="020B0604020202020204" pitchFamily="34" charset="0"/>
                <a:buChar char="•"/>
              </a:pPr>
              <a:r>
                <a:rPr lang="en-US" sz="2000" b="1" dirty="0">
                  <a:solidFill>
                    <a:schemeClr val="tx1"/>
                  </a:solidFill>
                </a:rPr>
                <a:t>February 2 </a:t>
              </a:r>
              <a:r>
                <a:rPr lang="en-US" sz="2000" dirty="0">
                  <a:solidFill>
                    <a:schemeClr val="tx1"/>
                  </a:solidFill>
                </a:rPr>
                <a:t>for grades 3–8</a:t>
              </a:r>
            </a:p>
            <a:p>
              <a:pPr marL="914400" lvl="1" indent="-457200">
                <a:buFont typeface="Arial" panose="020B0604020202020204" pitchFamily="34" charset="0"/>
                <a:buChar char="•"/>
              </a:pPr>
              <a:r>
                <a:rPr lang="en-US" sz="2000" b="1" dirty="0">
                  <a:solidFill>
                    <a:schemeClr val="tx1"/>
                  </a:solidFill>
                </a:rPr>
                <a:t>February 9</a:t>
              </a:r>
              <a:r>
                <a:rPr lang="en-US" sz="2000" dirty="0">
                  <a:solidFill>
                    <a:schemeClr val="tx1"/>
                  </a:solidFill>
                </a:rPr>
                <a:t> for grade 10 ELA and Mathematics </a:t>
              </a:r>
            </a:p>
            <a:p>
              <a:pPr marL="914400" lvl="1" indent="-457200">
                <a:buFont typeface="Arial" panose="020B0604020202020204" pitchFamily="34" charset="0"/>
                <a:buChar char="•"/>
              </a:pPr>
              <a:r>
                <a:rPr lang="en-US" sz="2000" b="1" dirty="0">
                  <a:solidFill>
                    <a:schemeClr val="tx1"/>
                  </a:solidFill>
                </a:rPr>
                <a:t>April 5 </a:t>
              </a:r>
              <a:r>
                <a:rPr lang="en-US" sz="2000" dirty="0">
                  <a:solidFill>
                    <a:schemeClr val="tx1"/>
                  </a:solidFill>
                </a:rPr>
                <a:t>for the grade 8 Civics field test</a:t>
              </a:r>
            </a:p>
            <a:p>
              <a:pPr marL="914400" lvl="1" indent="-457200">
                <a:buFont typeface="Arial" panose="020B0604020202020204" pitchFamily="34" charset="0"/>
                <a:buChar char="•"/>
              </a:pPr>
              <a:r>
                <a:rPr lang="en-US" sz="2000" b="1" dirty="0">
                  <a:solidFill>
                    <a:schemeClr val="tx1"/>
                  </a:solidFill>
                </a:rPr>
                <a:t>April 30 </a:t>
              </a:r>
              <a:r>
                <a:rPr lang="en-US" sz="2000" dirty="0">
                  <a:solidFill>
                    <a:schemeClr val="tx1"/>
                  </a:solidFill>
                </a:rPr>
                <a:t>for High school Science</a:t>
              </a:r>
            </a:p>
            <a:p>
              <a:pPr marL="457200" indent="-457200">
                <a:buFont typeface="Arial" panose="020B0604020202020204" pitchFamily="34" charset="0"/>
                <a:buChar char="•"/>
              </a:pPr>
              <a:r>
                <a:rPr lang="en-US" sz="2400" dirty="0">
                  <a:solidFill>
                    <a:schemeClr val="tx1"/>
                  </a:solidFill>
                </a:rPr>
                <a:t>See the </a:t>
              </a:r>
              <a:r>
                <a:rPr lang="en-US" sz="2400" dirty="0">
                  <a:solidFill>
                    <a:schemeClr val="tx1"/>
                  </a:solidFill>
                  <a:hlinkClick r:id="rId3"/>
                </a:rPr>
                <a:t>January 16 Student Assessment Update</a:t>
              </a:r>
              <a:r>
                <a:rPr lang="en-US" sz="2400" dirty="0">
                  <a:solidFill>
                    <a:schemeClr val="tx1"/>
                  </a:solidFill>
                </a:rPr>
                <a:t> and the </a:t>
              </a:r>
              <a:r>
                <a:rPr lang="en-US" sz="2400" dirty="0">
                  <a:solidFill>
                    <a:schemeClr val="tx1"/>
                  </a:solidFill>
                  <a:hlinkClick r:id="rId4"/>
                </a:rPr>
                <a:t>SR/PNP webpage</a:t>
              </a:r>
              <a:r>
                <a:rPr lang="en-US" sz="2400" dirty="0">
                  <a:solidFill>
                    <a:schemeClr val="tx1"/>
                  </a:solidFill>
                </a:rPr>
                <a:t> for guidance on the SR/PNP.</a:t>
              </a:r>
            </a:p>
          </p:txBody>
        </p:sp>
      </p:grpSp>
      <p:cxnSp>
        <p:nvCxnSpPr>
          <p:cNvPr id="8" name="Straight Connector 7">
            <a:extLst>
              <a:ext uri="{FF2B5EF4-FFF2-40B4-BE49-F238E27FC236}">
                <a16:creationId xmlns:a16="http://schemas.microsoft.com/office/drawing/2014/main" id="{A1C18C7F-6709-3DCB-D0FE-EF867892A463}"/>
              </a:ext>
            </a:extLst>
          </p:cNvPr>
          <p:cNvCxnSpPr/>
          <p:nvPr/>
        </p:nvCxnSpPr>
        <p:spPr>
          <a:xfrm>
            <a:off x="6119044" y="1445342"/>
            <a:ext cx="0" cy="48964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60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400" dirty="0"/>
              <a:t>Identify “Who,” “Where,” and “When”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589280" y="1563319"/>
            <a:ext cx="11278870" cy="4912337"/>
          </a:xfrm>
        </p:spPr>
        <p:txBody>
          <a:bodyPr>
            <a:normAutofit fontScale="92500" lnSpcReduction="10000"/>
          </a:bodyPr>
          <a:lstStyle/>
          <a:p>
            <a:pPr marL="457200" indent="-457200">
              <a:buFont typeface="Arial" panose="020B0604020202020204" pitchFamily="34" charset="0"/>
              <a:buChar char="•"/>
            </a:pPr>
            <a:r>
              <a:rPr lang="en-US" sz="3200" dirty="0"/>
              <a:t>Particularly for high schools, identify all students participating in each grade’s tests.</a:t>
            </a:r>
          </a:p>
          <a:p>
            <a:pPr marL="914400" lvl="1" indent="-457200">
              <a:buFont typeface="Arial" panose="020B0604020202020204" pitchFamily="34" charset="0"/>
              <a:buChar char="•"/>
            </a:pPr>
            <a:r>
              <a:rPr lang="en-US" sz="2400" dirty="0">
                <a:solidFill>
                  <a:schemeClr val="tx1"/>
                </a:solidFill>
                <a:hlinkClick r:id="rId2"/>
              </a:rPr>
              <a:t>High school participation guidelines</a:t>
            </a:r>
            <a:r>
              <a:rPr lang="en-US" sz="2400" dirty="0">
                <a:solidFill>
                  <a:schemeClr val="tx1"/>
                </a:solidFill>
              </a:rPr>
              <a:t> now available </a:t>
            </a:r>
          </a:p>
          <a:p>
            <a:pPr marL="457200" indent="-457200">
              <a:buFont typeface="Arial" panose="020B0604020202020204" pitchFamily="34" charset="0"/>
              <a:buChar char="•"/>
            </a:pPr>
            <a:r>
              <a:rPr lang="en-US" sz="3200" dirty="0"/>
              <a:t>Assign accessibility features and accommodations.</a:t>
            </a:r>
          </a:p>
          <a:p>
            <a:pPr marL="914400" lvl="1" indent="-457200">
              <a:buFont typeface="Arial" panose="020B0604020202020204" pitchFamily="34" charset="0"/>
              <a:buChar char="•"/>
            </a:pPr>
            <a:r>
              <a:rPr lang="en-US" sz="2400" dirty="0">
                <a:solidFill>
                  <a:schemeClr val="tx1"/>
                </a:solidFill>
              </a:rPr>
              <a:t>Plan for where accommodations will be administered </a:t>
            </a:r>
            <a:br>
              <a:rPr lang="en-US" sz="2400" dirty="0">
                <a:solidFill>
                  <a:schemeClr val="tx1"/>
                </a:solidFill>
              </a:rPr>
            </a:br>
            <a:r>
              <a:rPr lang="en-US" sz="2400" dirty="0">
                <a:solidFill>
                  <a:schemeClr val="tx1"/>
                </a:solidFill>
              </a:rPr>
              <a:t>(e.g., students with a one-to-one administration). </a:t>
            </a:r>
          </a:p>
          <a:p>
            <a:pPr marL="457200" indent="-457200">
              <a:buFont typeface="Arial" panose="020B0604020202020204" pitchFamily="34" charset="0"/>
              <a:buChar char="•"/>
            </a:pPr>
            <a:r>
              <a:rPr lang="en-US" sz="3200" dirty="0"/>
              <a:t>Establish testing locations and develop staffing plans. </a:t>
            </a:r>
          </a:p>
          <a:p>
            <a:pPr marL="914400" lvl="1" indent="-457200">
              <a:buFont typeface="Arial" panose="020B0604020202020204" pitchFamily="34" charset="0"/>
              <a:buChar char="•"/>
            </a:pPr>
            <a:r>
              <a:rPr lang="en-US" sz="2400" dirty="0">
                <a:solidFill>
                  <a:schemeClr val="tx1"/>
                </a:solidFill>
              </a:rPr>
              <a:t>Prepare list of test administrators and students for school records, and assign/update user roles in PAN (details on upcoming slide).</a:t>
            </a:r>
          </a:p>
          <a:p>
            <a:pPr marL="914400" lvl="1" indent="-457200">
              <a:buFont typeface="Arial" panose="020B0604020202020204" pitchFamily="34" charset="0"/>
              <a:buChar char="•"/>
            </a:pPr>
            <a:r>
              <a:rPr lang="en-US" sz="2400" dirty="0">
                <a:solidFill>
                  <a:schemeClr val="tx1"/>
                </a:solidFill>
              </a:rPr>
              <a:t>Begin training plans for test administrators and staff; train at least 2 weeks before testing.</a:t>
            </a:r>
          </a:p>
          <a:p>
            <a:pPr marL="914400" lvl="1" indent="-457200">
              <a:buFont typeface="Arial" panose="020B0604020202020204" pitchFamily="34" charset="0"/>
              <a:buChar char="•"/>
            </a:pPr>
            <a:r>
              <a:rPr lang="en-US" sz="2400" dirty="0">
                <a:solidFill>
                  <a:schemeClr val="tx1"/>
                </a:solidFill>
              </a:rPr>
              <a:t>Slide template (to be updated by mid-Feb.) – </a:t>
            </a:r>
            <a:r>
              <a:rPr lang="en-US" sz="2400" dirty="0">
                <a:solidFill>
                  <a:schemeClr val="tx1"/>
                </a:solidFill>
                <a:hlinkClick r:id="rId3"/>
              </a:rPr>
              <a:t>www.doe.mass.edu/mcas/testadmin </a:t>
            </a:r>
            <a:endParaRPr lang="en-US" sz="2400" dirty="0">
              <a:solidFill>
                <a:schemeClr val="tx1"/>
              </a:solidFill>
            </a:endParaRPr>
          </a:p>
          <a:p>
            <a:pPr marL="914400" lvl="1" indent="-457200">
              <a:buFont typeface="Arial" panose="020B0604020202020204" pitchFamily="34" charset="0"/>
              <a:buChar char="•"/>
            </a:pPr>
            <a:r>
              <a:rPr lang="en-US" sz="2400" dirty="0">
                <a:solidFill>
                  <a:schemeClr val="tx1"/>
                </a:solidFill>
              </a:rPr>
              <a:t>Plan for secure testing environments. </a:t>
            </a:r>
          </a:p>
        </p:txBody>
      </p:sp>
    </p:spTree>
    <p:extLst>
      <p:ext uri="{BB962C8B-B14F-4D97-AF65-F5344CB8AC3E}">
        <p14:creationId xmlns:p14="http://schemas.microsoft.com/office/powerpoint/2010/main" val="1369230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380999" y="773753"/>
            <a:ext cx="10960511" cy="866793"/>
          </a:xfrm>
        </p:spPr>
        <p:txBody>
          <a:bodyPr>
            <a:noAutofit/>
          </a:bodyPr>
          <a:lstStyle/>
          <a:p>
            <a:r>
              <a:rPr lang="en-US" sz="3200" dirty="0"/>
              <a:t>Test Admin Workgroup Input: “How long are your school’s test sessions, and what are the plans for students who need extended time?”</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831333"/>
            <a:ext cx="10839450" cy="5026667"/>
          </a:xfrm>
        </p:spPr>
        <p:txBody>
          <a:bodyPr>
            <a:normAutofit/>
          </a:bodyPr>
          <a:lstStyle/>
          <a:p>
            <a:pPr marL="457200" indent="-457200">
              <a:buFont typeface="Arial" panose="020B0604020202020204" pitchFamily="34" charset="0"/>
              <a:buChar char="•"/>
            </a:pPr>
            <a:r>
              <a:rPr lang="en-US" sz="2600" dirty="0">
                <a:solidFill>
                  <a:schemeClr val="tx1"/>
                </a:solidFill>
              </a:rPr>
              <a:t>Knowing that the students have until the end of the day, we use a “majority done” time of 11:15 a.m. before we send students to “over-time” rooms. </a:t>
            </a:r>
          </a:p>
          <a:p>
            <a:pPr marL="457200" indent="-457200">
              <a:buFont typeface="Arial" panose="020B0604020202020204" pitchFamily="34" charset="0"/>
              <a:buChar char="•"/>
            </a:pPr>
            <a:r>
              <a:rPr lang="en-US" sz="2600" dirty="0">
                <a:solidFill>
                  <a:schemeClr val="tx1"/>
                </a:solidFill>
              </a:rPr>
              <a:t>Testing starts around 8:15 a.m., so the students have about 3 hours to test.</a:t>
            </a:r>
          </a:p>
          <a:p>
            <a:pPr marL="457200" indent="-457200">
              <a:buFont typeface="Arial" panose="020B0604020202020204" pitchFamily="34" charset="0"/>
              <a:buChar char="•"/>
            </a:pPr>
            <a:r>
              <a:rPr lang="en-US" sz="2600" dirty="0">
                <a:solidFill>
                  <a:schemeClr val="tx1"/>
                </a:solidFill>
              </a:rPr>
              <a:t>At 11:15 a.m., students (along with their computers, after they log out, and their testing tickets) are escorted to specific rooms where they can test until the end of the school day.</a:t>
            </a:r>
            <a:endParaRPr lang="en-US" sz="2600" dirty="0"/>
          </a:p>
        </p:txBody>
      </p:sp>
      <p:pic>
        <p:nvPicPr>
          <p:cNvPr id="7" name="Graphic 6" descr="Idea with solid fill">
            <a:extLst>
              <a:ext uri="{FF2B5EF4-FFF2-40B4-BE49-F238E27FC236}">
                <a16:creationId xmlns:a16="http://schemas.microsoft.com/office/drawing/2014/main" id="{E31496E8-4D2E-8CFC-E569-88D4252590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84310" y="397235"/>
            <a:ext cx="914400" cy="914400"/>
          </a:xfrm>
          <a:prstGeom prst="rect">
            <a:avLst/>
          </a:prstGeom>
        </p:spPr>
      </p:pic>
    </p:spTree>
    <p:extLst>
      <p:ext uri="{BB962C8B-B14F-4D97-AF65-F5344CB8AC3E}">
        <p14:creationId xmlns:p14="http://schemas.microsoft.com/office/powerpoint/2010/main" val="3784280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37898C-CA69-D0C0-C8A5-6F4B1C364BCB}"/>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0CD045AB-8B9F-26E8-F1FD-EBC4ABFE2F26}"/>
              </a:ext>
            </a:extLst>
          </p:cNvPr>
          <p:cNvSpPr>
            <a:spLocks noGrp="1"/>
          </p:cNvSpPr>
          <p:nvPr>
            <p:ph idx="1"/>
          </p:nvPr>
        </p:nvSpPr>
        <p:spPr>
          <a:xfrm>
            <a:off x="838200" y="2086984"/>
            <a:ext cx="10913918" cy="4054043"/>
          </a:xfrm>
        </p:spPr>
        <p:txBody>
          <a:bodyPr>
            <a:normAutofit/>
          </a:bodyPr>
          <a:lstStyle/>
          <a:p>
            <a:pPr marL="0" indent="0">
              <a:buNone/>
            </a:pPr>
            <a:r>
              <a:rPr lang="en-US" sz="3600" b="1" dirty="0"/>
              <a:t>How does your school schedule test sessions?</a:t>
            </a:r>
            <a:endParaRPr lang="en-US" sz="3600" b="1" i="1" dirty="0"/>
          </a:p>
          <a:p>
            <a:endParaRPr lang="en-US" sz="3600" dirty="0"/>
          </a:p>
          <a:p>
            <a:pPr marL="1250950" lvl="1" indent="-742950">
              <a:buFont typeface="+mj-lt"/>
              <a:buAutoNum type="alphaUcPeriod"/>
            </a:pPr>
            <a:r>
              <a:rPr lang="en-US" sz="3200" dirty="0"/>
              <a:t>All students have one session that lasts all day.</a:t>
            </a:r>
          </a:p>
          <a:p>
            <a:pPr marL="1250950" lvl="1" indent="-742950">
              <a:buFont typeface="+mj-lt"/>
              <a:buAutoNum type="alphaUcPeriod"/>
            </a:pPr>
            <a:r>
              <a:rPr lang="en-US" sz="3200" dirty="0"/>
              <a:t>Most students finish in less than 2 hours.</a:t>
            </a:r>
          </a:p>
          <a:p>
            <a:pPr marL="1250950" lvl="1" indent="-742950">
              <a:buFont typeface="+mj-lt"/>
              <a:buAutoNum type="alphaUcPeriod"/>
            </a:pPr>
            <a:r>
              <a:rPr lang="en-US" sz="3200" dirty="0"/>
              <a:t>Most students finish in 2 to 3 hours. </a:t>
            </a:r>
          </a:p>
          <a:p>
            <a:pPr marL="1250950" lvl="1" indent="-742950">
              <a:buFont typeface="+mj-lt"/>
              <a:buAutoNum type="alphaUcPeriod"/>
            </a:pPr>
            <a:r>
              <a:rPr lang="en-US" sz="3200" dirty="0"/>
              <a:t>Most students take more than 3 hours to finish.</a:t>
            </a:r>
          </a:p>
          <a:p>
            <a:pPr marL="1250950" lvl="1" indent="-742950">
              <a:buFont typeface="+mj-lt"/>
              <a:buAutoNum type="alphaUcPeriod"/>
            </a:pPr>
            <a:r>
              <a:rPr lang="en-US" sz="3200" dirty="0"/>
              <a:t>Something else </a:t>
            </a:r>
          </a:p>
        </p:txBody>
      </p:sp>
    </p:spTree>
    <p:extLst>
      <p:ext uri="{BB962C8B-B14F-4D97-AF65-F5344CB8AC3E}">
        <p14:creationId xmlns:p14="http://schemas.microsoft.com/office/powerpoint/2010/main" val="84272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557452" y="0"/>
            <a:ext cx="10847968" cy="866793"/>
          </a:xfrm>
        </p:spPr>
        <p:txBody>
          <a:bodyPr>
            <a:noAutofit/>
          </a:bodyPr>
          <a:lstStyle/>
          <a:p>
            <a:r>
              <a:rPr lang="en-US" sz="4000" dirty="0"/>
              <a:t>Scheduling Considerations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557451" y="866793"/>
            <a:ext cx="11282369" cy="5329397"/>
          </a:xfrm>
        </p:spPr>
        <p:txBody>
          <a:bodyPr>
            <a:noAutofit/>
          </a:bodyPr>
          <a:lstStyle/>
          <a:p>
            <a:pPr marL="457200" indent="-457200">
              <a:buFont typeface="Arial" panose="020B0604020202020204" pitchFamily="34" charset="0"/>
              <a:buChar char="•"/>
            </a:pPr>
            <a:r>
              <a:rPr lang="en-US" sz="2600" dirty="0">
                <a:solidFill>
                  <a:schemeClr val="tx1"/>
                </a:solidFill>
              </a:rPr>
              <a:t>TestNav will be available between 7:00 a.m. and 4:00 p.m., Monday–Friday, except the week of April school vacation; request special access to test outside these hours (see PAM page 29). </a:t>
            </a:r>
          </a:p>
          <a:p>
            <a:pPr marL="457200" indent="-457200">
              <a:buFont typeface="Arial" panose="020B0604020202020204" pitchFamily="34" charset="0"/>
              <a:buChar char="•"/>
            </a:pPr>
            <a:r>
              <a:rPr lang="en-US" sz="2600" dirty="0">
                <a:solidFill>
                  <a:schemeClr val="tx1"/>
                </a:solidFill>
              </a:rPr>
              <a:t>Grades 4 and 10 Math, and grades 5 and 8 STE: </a:t>
            </a:r>
          </a:p>
          <a:p>
            <a:pPr marL="914400" lvl="1" indent="-457200">
              <a:buFont typeface="Arial" panose="020B0604020202020204" pitchFamily="34" charset="0"/>
              <a:buChar char="•"/>
            </a:pPr>
            <a:r>
              <a:rPr lang="en-US" sz="2200" dirty="0">
                <a:solidFill>
                  <a:schemeClr val="tx1"/>
                </a:solidFill>
              </a:rPr>
              <a:t>Decide whether to administer the optional questionnaire directly after Session 2 or another time.</a:t>
            </a:r>
          </a:p>
          <a:p>
            <a:pPr marL="457200" indent="-457200">
              <a:buFont typeface="Arial" panose="020B0604020202020204" pitchFamily="34" charset="0"/>
              <a:buChar char="•"/>
            </a:pPr>
            <a:r>
              <a:rPr lang="en-US" sz="2600" dirty="0"/>
              <a:t>Plan logistics related to scheduling. </a:t>
            </a:r>
          </a:p>
          <a:p>
            <a:pPr marL="914400" lvl="1" indent="-457200">
              <a:buFont typeface="Arial" panose="020B0604020202020204" pitchFamily="34" charset="0"/>
              <a:buChar char="•"/>
            </a:pPr>
            <a:r>
              <a:rPr lang="en-US" sz="2200" dirty="0">
                <a:solidFill>
                  <a:schemeClr val="tx1"/>
                </a:solidFill>
              </a:rPr>
              <a:t>One break per session, around 3–5 minutes, at test administrator’s discretion.</a:t>
            </a:r>
          </a:p>
          <a:p>
            <a:pPr marL="914400" lvl="1" indent="-457200">
              <a:buFont typeface="Arial" panose="020B0604020202020204" pitchFamily="34" charset="0"/>
              <a:buChar char="•"/>
            </a:pPr>
            <a:r>
              <a:rPr lang="en-US" sz="2200" dirty="0">
                <a:solidFill>
                  <a:schemeClr val="tx1"/>
                </a:solidFill>
              </a:rPr>
              <a:t>Make plans for students who finish early and students who need extra time, including students who work through lunch; consider using dismissal waves.</a:t>
            </a:r>
          </a:p>
          <a:p>
            <a:pPr marL="457200" indent="-457200">
              <a:buFont typeface="Arial" panose="020B0604020202020204" pitchFamily="34" charset="0"/>
              <a:buChar char="•"/>
            </a:pPr>
            <a:r>
              <a:rPr lang="en-US" sz="2600" dirty="0">
                <a:solidFill>
                  <a:schemeClr val="tx1"/>
                </a:solidFill>
              </a:rPr>
              <a:t>If needed for efficiency, can group students taking the same test together for make-up testing, if the TAM script matches.</a:t>
            </a:r>
          </a:p>
          <a:p>
            <a:pPr marL="914400" lvl="1" indent="-457200">
              <a:buFont typeface="Arial" panose="020B0604020202020204" pitchFamily="34" charset="0"/>
              <a:buChar char="•"/>
            </a:pPr>
            <a:r>
              <a:rPr lang="en-US" sz="2200" dirty="0">
                <a:solidFill>
                  <a:schemeClr val="tx1"/>
                </a:solidFill>
              </a:rPr>
              <a:t>Grades 3–8 ELA, gr. 3 &amp; 4 Math, gr. 5 &amp; 6 Math, gr. 7 &amp; 8 Math, gr. 5 &amp; 8 STE</a:t>
            </a:r>
          </a:p>
          <a:p>
            <a:pPr marL="914400" lvl="1" indent="-457200">
              <a:buFont typeface="Arial" panose="020B0604020202020204" pitchFamily="34" charset="0"/>
              <a:buChar char="•"/>
            </a:pPr>
            <a:r>
              <a:rPr lang="en-US" sz="2200" dirty="0">
                <a:solidFill>
                  <a:schemeClr val="tx1"/>
                </a:solidFill>
              </a:rPr>
              <a:t>Do not group together students doing CBT and any students doing PBT.</a:t>
            </a:r>
          </a:p>
        </p:txBody>
      </p:sp>
    </p:spTree>
    <p:extLst>
      <p:ext uri="{BB962C8B-B14F-4D97-AF65-F5344CB8AC3E}">
        <p14:creationId xmlns:p14="http://schemas.microsoft.com/office/powerpoint/2010/main" val="4127452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dirty="0"/>
              <a:t>Presenters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9"/>
            <a:ext cx="10927702" cy="4363227"/>
          </a:xfrm>
        </p:spPr>
        <p:txBody>
          <a:bodyPr>
            <a:normAutofit/>
          </a:bodyPr>
          <a:lstStyle/>
          <a:p>
            <a:pPr marL="457200" indent="-457200">
              <a:buFont typeface="Arial" panose="020B0604020202020204" pitchFamily="34" charset="0"/>
              <a:buChar char="•"/>
            </a:pPr>
            <a:r>
              <a:rPr lang="en-US" sz="3200" dirty="0">
                <a:solidFill>
                  <a:srgbClr val="101D35"/>
                </a:solidFill>
              </a:rPr>
              <a:t>Shannon Cullen, Test Administration Coordinator</a:t>
            </a:r>
          </a:p>
          <a:p>
            <a:pPr marL="457200" indent="-457200">
              <a:buFont typeface="Arial" panose="020B0604020202020204" pitchFamily="34" charset="0"/>
              <a:buChar char="•"/>
            </a:pPr>
            <a:r>
              <a:rPr lang="en-US" sz="3200" dirty="0">
                <a:solidFill>
                  <a:srgbClr val="101D35"/>
                </a:solidFill>
              </a:rPr>
              <a:t>Robert Pelychaty, Manager of Inclusive Assessment</a:t>
            </a:r>
          </a:p>
          <a:p>
            <a:pPr marL="457200" indent="-457200">
              <a:buFont typeface="Arial" panose="020B0604020202020204" pitchFamily="34" charset="0"/>
              <a:buChar char="•"/>
            </a:pPr>
            <a:r>
              <a:rPr lang="en-US" sz="3200" dirty="0">
                <a:solidFill>
                  <a:srgbClr val="101D35"/>
                </a:solidFill>
              </a:rPr>
              <a:t>David Ragsdale, Test Security Specialist </a:t>
            </a:r>
          </a:p>
        </p:txBody>
      </p:sp>
    </p:spTree>
    <p:extLst>
      <p:ext uri="{BB962C8B-B14F-4D97-AF65-F5344CB8AC3E}">
        <p14:creationId xmlns:p14="http://schemas.microsoft.com/office/powerpoint/2010/main" val="673807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85137" y="515416"/>
            <a:ext cx="11779044" cy="866793"/>
          </a:xfrm>
        </p:spPr>
        <p:txBody>
          <a:bodyPr>
            <a:noAutofit/>
          </a:bodyPr>
          <a:lstStyle/>
          <a:p>
            <a:r>
              <a:rPr lang="en-US" sz="4400" dirty="0"/>
              <a:t>Delivery Dates for Manuals and PBT Materials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516362"/>
            <a:ext cx="10960510" cy="4392825"/>
          </a:xfrm>
        </p:spPr>
        <p:txBody>
          <a:bodyPr>
            <a:normAutofit/>
          </a:bodyPr>
          <a:lstStyle/>
          <a:p>
            <a:pPr marL="457200" indent="-457200">
              <a:buFont typeface="Arial" panose="020B0604020202020204" pitchFamily="34" charset="0"/>
              <a:buChar char="•"/>
            </a:pPr>
            <a:r>
              <a:rPr lang="en-US" sz="3200" dirty="0">
                <a:solidFill>
                  <a:schemeClr val="tx1"/>
                </a:solidFill>
              </a:rPr>
              <a:t>Grades 3–8: </a:t>
            </a:r>
          </a:p>
          <a:p>
            <a:pPr marL="914400" lvl="1" indent="-457200">
              <a:buFont typeface="Arial" panose="020B0604020202020204" pitchFamily="34" charset="0"/>
              <a:buChar char="•"/>
            </a:pPr>
            <a:r>
              <a:rPr lang="en-US" sz="2800" b="1" dirty="0">
                <a:solidFill>
                  <a:schemeClr val="tx1"/>
                </a:solidFill>
              </a:rPr>
              <a:t>March 11: </a:t>
            </a:r>
            <a:r>
              <a:rPr lang="en-US" sz="2800" dirty="0">
                <a:solidFill>
                  <a:schemeClr val="tx1"/>
                </a:solidFill>
              </a:rPr>
              <a:t>Receive all manuals, and ELA PBT materials</a:t>
            </a:r>
          </a:p>
          <a:p>
            <a:pPr marL="914400" lvl="1" indent="-457200">
              <a:buFont typeface="Arial" panose="020B0604020202020204" pitchFamily="34" charset="0"/>
              <a:buChar char="•"/>
            </a:pPr>
            <a:r>
              <a:rPr lang="en-US" sz="2800" b="1" dirty="0">
                <a:solidFill>
                  <a:schemeClr val="tx1"/>
                </a:solidFill>
              </a:rPr>
              <a:t>April 9: </a:t>
            </a:r>
            <a:r>
              <a:rPr lang="en-US" sz="2800" dirty="0">
                <a:solidFill>
                  <a:schemeClr val="tx1"/>
                </a:solidFill>
              </a:rPr>
              <a:t>Receive Math/STE PBT materials </a:t>
            </a:r>
          </a:p>
          <a:p>
            <a:pPr marL="457200" indent="-457200">
              <a:buFont typeface="Arial" panose="020B0604020202020204" pitchFamily="34" charset="0"/>
              <a:buChar char="•"/>
            </a:pPr>
            <a:r>
              <a:rPr lang="en-US" sz="3200" dirty="0">
                <a:solidFill>
                  <a:schemeClr val="tx1"/>
                </a:solidFill>
              </a:rPr>
              <a:t>Grade 10: </a:t>
            </a:r>
          </a:p>
          <a:p>
            <a:pPr marL="914400" lvl="1" indent="-457200">
              <a:buFont typeface="Arial" panose="020B0604020202020204" pitchFamily="34" charset="0"/>
              <a:buChar char="•"/>
            </a:pPr>
            <a:r>
              <a:rPr lang="en-US" sz="2800" b="1" dirty="0">
                <a:solidFill>
                  <a:schemeClr val="tx1"/>
                </a:solidFill>
              </a:rPr>
              <a:t>March 12: </a:t>
            </a:r>
            <a:r>
              <a:rPr lang="en-US" sz="2800" dirty="0">
                <a:solidFill>
                  <a:schemeClr val="tx1"/>
                </a:solidFill>
              </a:rPr>
              <a:t>Receive manuals for ELA and Math, and ELA PBT materials</a:t>
            </a:r>
          </a:p>
          <a:p>
            <a:pPr marL="914400" lvl="1" indent="-457200">
              <a:buFont typeface="Arial" panose="020B0604020202020204" pitchFamily="34" charset="0"/>
              <a:buChar char="•"/>
            </a:pPr>
            <a:r>
              <a:rPr lang="en-US" sz="2800" b="1" dirty="0">
                <a:solidFill>
                  <a:schemeClr val="tx1"/>
                </a:solidFill>
              </a:rPr>
              <a:t>May 7: </a:t>
            </a:r>
            <a:r>
              <a:rPr lang="en-US" sz="2800" dirty="0">
                <a:solidFill>
                  <a:schemeClr val="tx1"/>
                </a:solidFill>
              </a:rPr>
              <a:t>Receive Math PBT materials </a:t>
            </a:r>
          </a:p>
          <a:p>
            <a:pPr marL="457200" indent="-457200">
              <a:buFont typeface="Arial" panose="020B0604020202020204" pitchFamily="34" charset="0"/>
              <a:buChar char="•"/>
            </a:pPr>
            <a:r>
              <a:rPr lang="en-US" sz="3200" dirty="0">
                <a:solidFill>
                  <a:schemeClr val="tx1"/>
                </a:solidFill>
              </a:rPr>
              <a:t>High School Science: </a:t>
            </a:r>
          </a:p>
          <a:p>
            <a:pPr marL="914400" lvl="1" indent="-457200">
              <a:buFont typeface="Arial" panose="020B0604020202020204" pitchFamily="34" charset="0"/>
              <a:buChar char="•"/>
            </a:pPr>
            <a:r>
              <a:rPr lang="en-US" sz="2800" b="1" dirty="0">
                <a:solidFill>
                  <a:schemeClr val="tx1"/>
                </a:solidFill>
              </a:rPr>
              <a:t>May 21: </a:t>
            </a:r>
            <a:r>
              <a:rPr lang="en-US" sz="2800" dirty="0">
                <a:solidFill>
                  <a:schemeClr val="tx1"/>
                </a:solidFill>
              </a:rPr>
              <a:t>Receive manuals and PBT materials </a:t>
            </a:r>
          </a:p>
        </p:txBody>
      </p:sp>
    </p:spTree>
    <p:extLst>
      <p:ext uri="{BB962C8B-B14F-4D97-AF65-F5344CB8AC3E}">
        <p14:creationId xmlns:p14="http://schemas.microsoft.com/office/powerpoint/2010/main" val="3005933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15629C-1B12-075F-0A9F-8F9225874A53}"/>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18F99E53-96A3-6884-0027-D2A048D90A8B}"/>
              </a:ext>
            </a:extLst>
          </p:cNvPr>
          <p:cNvSpPr>
            <a:spLocks noGrp="1"/>
          </p:cNvSpPr>
          <p:nvPr>
            <p:ph idx="1"/>
          </p:nvPr>
        </p:nvSpPr>
        <p:spPr/>
        <p:txBody>
          <a:bodyPr>
            <a:normAutofit fontScale="92500" lnSpcReduction="10000"/>
          </a:bodyPr>
          <a:lstStyle/>
          <a:p>
            <a:pPr marL="0" indent="0">
              <a:buNone/>
            </a:pPr>
            <a:r>
              <a:rPr lang="en-US" sz="4000" b="1" dirty="0"/>
              <a:t>Where do you work?</a:t>
            </a:r>
          </a:p>
          <a:p>
            <a:endParaRPr lang="en-US" sz="2800" dirty="0"/>
          </a:p>
          <a:p>
            <a:pPr marL="1022350" lvl="1" indent="-514350">
              <a:buFont typeface="+mj-lt"/>
              <a:buAutoNum type="alphaUcPeriod"/>
            </a:pPr>
            <a:r>
              <a:rPr lang="en-US" sz="3600" dirty="0"/>
              <a:t> At an elementary school</a:t>
            </a:r>
          </a:p>
          <a:p>
            <a:pPr marL="1022350" lvl="1" indent="-514350">
              <a:buFont typeface="+mj-lt"/>
              <a:buAutoNum type="alphaUcPeriod"/>
            </a:pPr>
            <a:r>
              <a:rPr lang="en-US" sz="3600" dirty="0"/>
              <a:t> At a middle school</a:t>
            </a:r>
          </a:p>
          <a:p>
            <a:pPr marL="1022350" lvl="1" indent="-514350">
              <a:buFont typeface="+mj-lt"/>
              <a:buAutoNum type="alphaUcPeriod"/>
            </a:pPr>
            <a:r>
              <a:rPr lang="en-US" sz="3600" dirty="0"/>
              <a:t> At a combined middle/high school</a:t>
            </a:r>
          </a:p>
          <a:p>
            <a:pPr marL="1022350" lvl="1" indent="-514350">
              <a:buFont typeface="+mj-lt"/>
              <a:buAutoNum type="alphaUcPeriod"/>
            </a:pPr>
            <a:r>
              <a:rPr lang="en-US" sz="3600" dirty="0"/>
              <a:t> At a high school</a:t>
            </a:r>
          </a:p>
          <a:p>
            <a:pPr marL="1022350" lvl="1" indent="-514350">
              <a:buFont typeface="+mj-lt"/>
              <a:buAutoNum type="alphaUcPeriod"/>
            </a:pPr>
            <a:r>
              <a:rPr lang="en-US" sz="3600" dirty="0"/>
              <a:t> At a district office</a:t>
            </a:r>
          </a:p>
          <a:p>
            <a:pPr marL="1022350" lvl="1" indent="-514350">
              <a:buFont typeface="+mj-lt"/>
              <a:buAutoNum type="alphaUcPeriod"/>
            </a:pPr>
            <a:r>
              <a:rPr lang="en-US" sz="3600" dirty="0"/>
              <a:t> Other </a:t>
            </a:r>
          </a:p>
          <a:p>
            <a:endParaRPr lang="en-US" dirty="0"/>
          </a:p>
        </p:txBody>
      </p:sp>
    </p:spTree>
    <p:extLst>
      <p:ext uri="{BB962C8B-B14F-4D97-AF65-F5344CB8AC3E}">
        <p14:creationId xmlns:p14="http://schemas.microsoft.com/office/powerpoint/2010/main" val="2226867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sz="4800" dirty="0"/>
              <a:t>2024 Grades 3–8 </a:t>
            </a:r>
            <a:r>
              <a:rPr lang="en-US" sz="4800" dirty="0">
                <a:hlinkClick r:id="rId2"/>
              </a:rPr>
              <a:t>Administration Schedule </a:t>
            </a:r>
            <a:endParaRPr lang="en-US" sz="4800" dirty="0"/>
          </a:p>
        </p:txBody>
      </p:sp>
      <p:graphicFrame>
        <p:nvGraphicFramePr>
          <p:cNvPr id="4" name="Content Placeholder 4">
            <a:extLst>
              <a:ext uri="{FF2B5EF4-FFF2-40B4-BE49-F238E27FC236}">
                <a16:creationId xmlns:a16="http://schemas.microsoft.com/office/drawing/2014/main" id="{69E31291-6143-E800-3F9E-0A24E09428EC}"/>
              </a:ext>
            </a:extLst>
          </p:cNvPr>
          <p:cNvGraphicFramePr>
            <a:graphicFrameLocks noGrp="1"/>
          </p:cNvGraphicFramePr>
          <p:nvPr>
            <p:ph idx="1"/>
          </p:nvPr>
        </p:nvGraphicFramePr>
        <p:xfrm>
          <a:off x="671804" y="1445341"/>
          <a:ext cx="10448480" cy="3113916"/>
        </p:xfrm>
        <a:graphic>
          <a:graphicData uri="http://schemas.openxmlformats.org/drawingml/2006/table">
            <a:tbl>
              <a:tblPr firstRow="1">
                <a:tableStyleId>{5C22544A-7EE6-4342-B048-85BDC9FD1C3A}</a:tableStyleId>
              </a:tblPr>
              <a:tblGrid>
                <a:gridCol w="5977641">
                  <a:extLst>
                    <a:ext uri="{9D8B030D-6E8A-4147-A177-3AD203B41FA5}">
                      <a16:colId xmlns:a16="http://schemas.microsoft.com/office/drawing/2014/main" val="528703818"/>
                    </a:ext>
                  </a:extLst>
                </a:gridCol>
                <a:gridCol w="4470839">
                  <a:extLst>
                    <a:ext uri="{9D8B030D-6E8A-4147-A177-3AD203B41FA5}">
                      <a16:colId xmlns:a16="http://schemas.microsoft.com/office/drawing/2014/main" val="1488220293"/>
                    </a:ext>
                  </a:extLst>
                </a:gridCol>
              </a:tblGrid>
              <a:tr h="1408596">
                <a:tc>
                  <a:txBody>
                    <a:bodyPr/>
                    <a:lstStyle/>
                    <a:p>
                      <a:pPr marL="0" marR="0">
                        <a:spcBef>
                          <a:spcPts val="0"/>
                        </a:spcBef>
                        <a:spcAft>
                          <a:spcPts val="0"/>
                        </a:spcAft>
                      </a:pPr>
                      <a:r>
                        <a:rPr lang="en-US" sz="2800" b="0" kern="1200" dirty="0">
                          <a:solidFill>
                            <a:schemeClr val="dk1"/>
                          </a:solidFill>
                          <a:latin typeface="Arial" panose="020B0604020202020204" pitchFamily="34" charset="0"/>
                          <a:ea typeface="+mn-ea"/>
                          <a:cs typeface="Arial" panose="020B0604020202020204" pitchFamily="34" charset="0"/>
                        </a:rPr>
                        <a:t>ELA testing window</a:t>
                      </a:r>
                    </a:p>
                  </a:txBody>
                  <a:tcPr marL="68580" marR="68580" marT="0" marB="0" anchor="ctr">
                    <a:solidFill>
                      <a:schemeClr val="accent1">
                        <a:lumMod val="20000"/>
                        <a:lumOff val="80000"/>
                      </a:schemeClr>
                    </a:solidFill>
                  </a:tcPr>
                </a:tc>
                <a:tc>
                  <a:txBody>
                    <a:bodyPr/>
                    <a:lstStyle/>
                    <a:p>
                      <a:pPr marL="0" marR="0">
                        <a:spcBef>
                          <a:spcPts val="0"/>
                        </a:spcBef>
                        <a:spcAft>
                          <a:spcPts val="0"/>
                        </a:spcAft>
                      </a:pPr>
                      <a:r>
                        <a:rPr lang="en-US" sz="2800" b="0" kern="1200" dirty="0">
                          <a:solidFill>
                            <a:schemeClr val="dk1"/>
                          </a:solidFill>
                          <a:latin typeface="Arial" panose="020B0604020202020204" pitchFamily="34" charset="0"/>
                          <a:ea typeface="+mn-ea"/>
                          <a:cs typeface="Arial" panose="020B0604020202020204" pitchFamily="34" charset="0"/>
                        </a:rPr>
                        <a:t>March 25–April 26</a:t>
                      </a:r>
                    </a:p>
                    <a:p>
                      <a:pPr marL="0" marR="0">
                        <a:spcBef>
                          <a:spcPts val="0"/>
                        </a:spcBef>
                        <a:spcAft>
                          <a:spcPts val="0"/>
                        </a:spcAft>
                      </a:pPr>
                      <a:r>
                        <a:rPr lang="en-US" sz="2200" b="0" kern="1200" dirty="0">
                          <a:solidFill>
                            <a:schemeClr val="dk1"/>
                          </a:solidFill>
                          <a:latin typeface="Arial" panose="020B0604020202020204" pitchFamily="34" charset="0"/>
                          <a:ea typeface="+mn-ea"/>
                          <a:cs typeface="Arial" panose="020B0604020202020204" pitchFamily="34" charset="0"/>
                        </a:rPr>
                        <a:t>(Note that ELA will be administered earlier than Mathematics and STE.)</a:t>
                      </a:r>
                    </a:p>
                  </a:txBody>
                  <a:tcPr marL="68580" marR="68580" marT="0" marB="0" anchor="ctr">
                    <a:solidFill>
                      <a:schemeClr val="accent1">
                        <a:lumMod val="20000"/>
                        <a:lumOff val="80000"/>
                      </a:schemeClr>
                    </a:solidFill>
                  </a:tcPr>
                </a:tc>
                <a:extLst>
                  <a:ext uri="{0D108BD9-81ED-4DB2-BD59-A6C34878D82A}">
                    <a16:rowId xmlns:a16="http://schemas.microsoft.com/office/drawing/2014/main" val="41287625"/>
                  </a:ext>
                </a:extLst>
              </a:tr>
              <a:tr h="560452">
                <a:tc>
                  <a:txBody>
                    <a:bodyPr/>
                    <a:lstStyle/>
                    <a:p>
                      <a:pPr marL="0" marR="0">
                        <a:spcBef>
                          <a:spcPts val="0"/>
                        </a:spcBef>
                        <a:spcAft>
                          <a:spcPts val="0"/>
                        </a:spcAft>
                      </a:pPr>
                      <a:r>
                        <a:rPr lang="en-US" sz="2800" kern="1200" dirty="0">
                          <a:solidFill>
                            <a:schemeClr val="dk1"/>
                          </a:solidFill>
                          <a:latin typeface="Arial" panose="020B0604020202020204" pitchFamily="34" charset="0"/>
                          <a:ea typeface="+mn-ea"/>
                          <a:cs typeface="Arial" panose="020B0604020202020204" pitchFamily="34" charset="0"/>
                        </a:rPr>
                        <a:t>Mathematics testing window </a:t>
                      </a:r>
                    </a:p>
                  </a:txBody>
                  <a:tcPr marL="68580" marR="68580" marT="0" marB="0" anchor="ctr"/>
                </a:tc>
                <a:tc>
                  <a:txBody>
                    <a:bodyPr/>
                    <a:lstStyle/>
                    <a:p>
                      <a:pPr marL="0" marR="0">
                        <a:spcBef>
                          <a:spcPts val="0"/>
                        </a:spcBef>
                        <a:spcAft>
                          <a:spcPts val="0"/>
                        </a:spcAft>
                      </a:pPr>
                      <a:r>
                        <a:rPr lang="en-US" sz="2800" kern="1200" dirty="0">
                          <a:solidFill>
                            <a:schemeClr val="dk1"/>
                          </a:solidFill>
                          <a:latin typeface="Arial" panose="020B0604020202020204" pitchFamily="34" charset="0"/>
                          <a:ea typeface="+mn-ea"/>
                          <a:cs typeface="Arial" panose="020B0604020202020204" pitchFamily="34" charset="0"/>
                        </a:rPr>
                        <a:t>April 23–May 24</a:t>
                      </a:r>
                    </a:p>
                  </a:txBody>
                  <a:tcPr marL="68580" marR="68580" marT="0" marB="0" anchor="ctr"/>
                </a:tc>
                <a:extLst>
                  <a:ext uri="{0D108BD9-81ED-4DB2-BD59-A6C34878D82A}">
                    <a16:rowId xmlns:a16="http://schemas.microsoft.com/office/drawing/2014/main" val="1864144363"/>
                  </a:ext>
                </a:extLst>
              </a:tr>
              <a:tr h="560452">
                <a:tc>
                  <a:txBody>
                    <a:bodyPr/>
                    <a:lstStyle/>
                    <a:p>
                      <a:pPr marL="0" marR="0">
                        <a:spcBef>
                          <a:spcPts val="0"/>
                        </a:spcBef>
                        <a:spcAft>
                          <a:spcPts val="0"/>
                        </a:spcAft>
                      </a:pPr>
                      <a:r>
                        <a:rPr lang="en-US" sz="2800" kern="1200" dirty="0">
                          <a:solidFill>
                            <a:schemeClr val="dk1"/>
                          </a:solidFill>
                          <a:latin typeface="Arial" panose="020B0604020202020204" pitchFamily="34" charset="0"/>
                          <a:ea typeface="+mn-ea"/>
                          <a:cs typeface="Arial" panose="020B0604020202020204" pitchFamily="34" charset="0"/>
                        </a:rPr>
                        <a:t>STE testing window (grades 5 and 8)</a:t>
                      </a:r>
                    </a:p>
                  </a:txBody>
                  <a:tcPr marL="68580" marR="68580" marT="0" marB="0" anchor="ctr">
                    <a:solidFill>
                      <a:schemeClr val="accent1">
                        <a:lumMod val="20000"/>
                        <a:lumOff val="80000"/>
                      </a:schemeClr>
                    </a:solidFill>
                  </a:tcPr>
                </a:tc>
                <a:tc>
                  <a:txBody>
                    <a:bodyPr/>
                    <a:lstStyle/>
                    <a:p>
                      <a:pPr marL="0" marR="0">
                        <a:spcBef>
                          <a:spcPts val="0"/>
                        </a:spcBef>
                        <a:spcAft>
                          <a:spcPts val="0"/>
                        </a:spcAft>
                      </a:pPr>
                      <a:r>
                        <a:rPr lang="en-US" sz="2800" kern="1200" dirty="0">
                          <a:solidFill>
                            <a:schemeClr val="dk1"/>
                          </a:solidFill>
                          <a:latin typeface="Arial" panose="020B0604020202020204" pitchFamily="34" charset="0"/>
                          <a:ea typeface="+mn-ea"/>
                          <a:cs typeface="Arial" panose="020B0604020202020204" pitchFamily="34" charset="0"/>
                        </a:rPr>
                        <a:t>April 23–May 24</a:t>
                      </a:r>
                    </a:p>
                  </a:txBody>
                  <a:tcPr marL="68580" marR="68580" marT="0" marB="0" anchor="ctr">
                    <a:solidFill>
                      <a:schemeClr val="accent1">
                        <a:lumMod val="20000"/>
                        <a:lumOff val="80000"/>
                      </a:schemeClr>
                    </a:solidFill>
                  </a:tcPr>
                </a:tc>
                <a:extLst>
                  <a:ext uri="{0D108BD9-81ED-4DB2-BD59-A6C34878D82A}">
                    <a16:rowId xmlns:a16="http://schemas.microsoft.com/office/drawing/2014/main" val="2505992345"/>
                  </a:ext>
                </a:extLst>
              </a:tr>
              <a:tr h="560452">
                <a:tc>
                  <a:txBody>
                    <a:bodyPr/>
                    <a:lstStyle/>
                    <a:p>
                      <a:pPr marL="0" marR="0">
                        <a:spcBef>
                          <a:spcPts val="0"/>
                        </a:spcBef>
                        <a:spcAft>
                          <a:spcPts val="0"/>
                        </a:spcAft>
                      </a:pPr>
                      <a:r>
                        <a:rPr lang="en-US" sz="2800" kern="1200" dirty="0">
                          <a:solidFill>
                            <a:schemeClr val="dk1"/>
                          </a:solidFill>
                          <a:latin typeface="Arial" panose="020B0604020202020204" pitchFamily="34" charset="0"/>
                          <a:ea typeface="+mn-ea"/>
                          <a:cs typeface="Arial" panose="020B0604020202020204" pitchFamily="34" charset="0"/>
                        </a:rPr>
                        <a:t>Grade 8 Civics field test window</a:t>
                      </a:r>
                    </a:p>
                  </a:txBody>
                  <a:tcPr marL="68580" marR="68580" marT="0" marB="0" anchor="ctr">
                    <a:solidFill>
                      <a:schemeClr val="accent1">
                        <a:lumMod val="20000"/>
                        <a:lumOff val="80000"/>
                      </a:schemeClr>
                    </a:solidFill>
                  </a:tcPr>
                </a:tc>
                <a:tc>
                  <a:txBody>
                    <a:bodyPr/>
                    <a:lstStyle/>
                    <a:p>
                      <a:pPr marL="0" marR="0">
                        <a:spcBef>
                          <a:spcPts val="0"/>
                        </a:spcBef>
                        <a:spcAft>
                          <a:spcPts val="0"/>
                        </a:spcAft>
                      </a:pPr>
                      <a:r>
                        <a:rPr lang="en-US" sz="2800" kern="1200" dirty="0">
                          <a:solidFill>
                            <a:schemeClr val="dk1"/>
                          </a:solidFill>
                          <a:latin typeface="Arial" panose="020B0604020202020204" pitchFamily="34" charset="0"/>
                          <a:ea typeface="+mn-ea"/>
                          <a:cs typeface="Arial" panose="020B0604020202020204" pitchFamily="34" charset="0"/>
                        </a:rPr>
                        <a:t>April 29–June 7 </a:t>
                      </a:r>
                    </a:p>
                  </a:txBody>
                  <a:tcPr marL="68580" marR="68580" marT="0" marB="0" anchor="ctr">
                    <a:solidFill>
                      <a:schemeClr val="accent1">
                        <a:lumMod val="20000"/>
                        <a:lumOff val="80000"/>
                      </a:schemeClr>
                    </a:solidFill>
                  </a:tcPr>
                </a:tc>
                <a:extLst>
                  <a:ext uri="{0D108BD9-81ED-4DB2-BD59-A6C34878D82A}">
                    <a16:rowId xmlns:a16="http://schemas.microsoft.com/office/drawing/2014/main" val="4060681292"/>
                  </a:ext>
                </a:extLst>
              </a:tr>
            </a:tbl>
          </a:graphicData>
        </a:graphic>
      </p:graphicFrame>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1389308" y="4667303"/>
            <a:ext cx="9413383" cy="1808354"/>
          </a:xfrm>
        </p:spPr>
        <p:txBody>
          <a:bodyPr>
            <a:normAutofit fontScale="70000" lnSpcReduction="20000"/>
          </a:bodyPr>
          <a:lstStyle/>
          <a:p>
            <a:pPr marL="342900" indent="-342900">
              <a:buFont typeface="Arial" panose="020B0604020202020204" pitchFamily="34" charset="0"/>
              <a:buChar char="•"/>
            </a:pPr>
            <a:r>
              <a:rPr lang="en-US" dirty="0"/>
              <a:t>These testing windows include </a:t>
            </a:r>
            <a:r>
              <a:rPr lang="en-US" b="1" i="1" dirty="0"/>
              <a:t>all</a:t>
            </a:r>
            <a:r>
              <a:rPr lang="en-US" dirty="0"/>
              <a:t> make-up testing. </a:t>
            </a:r>
          </a:p>
          <a:p>
            <a:pPr marL="342900" indent="-342900">
              <a:buFont typeface="Arial" panose="020B0604020202020204" pitchFamily="34" charset="0"/>
              <a:buChar char="•"/>
            </a:pPr>
            <a:r>
              <a:rPr lang="en-US" dirty="0"/>
              <a:t>The sequence for administering tests should be as follows, </a:t>
            </a:r>
            <a:r>
              <a:rPr lang="en-US" b="1" i="1" dirty="0"/>
              <a:t>when possible</a:t>
            </a:r>
          </a:p>
          <a:p>
            <a:pPr marL="800100" lvl="1" indent="-342900">
              <a:buFont typeface="Arial" panose="020B0604020202020204" pitchFamily="34" charset="0"/>
              <a:buChar char="•"/>
            </a:pPr>
            <a:r>
              <a:rPr lang="en-US" sz="2600" i="1" dirty="0">
                <a:solidFill>
                  <a:schemeClr val="tx1"/>
                </a:solidFill>
              </a:rPr>
              <a:t>first</a:t>
            </a:r>
            <a:r>
              <a:rPr lang="en-US" sz="2600" dirty="0">
                <a:solidFill>
                  <a:schemeClr val="tx1"/>
                </a:solidFill>
              </a:rPr>
              <a:t> ELA</a:t>
            </a:r>
          </a:p>
          <a:p>
            <a:pPr marL="800100" lvl="1" indent="-342900">
              <a:buFont typeface="Arial" panose="020B0604020202020204" pitchFamily="34" charset="0"/>
              <a:buChar char="•"/>
            </a:pPr>
            <a:r>
              <a:rPr lang="en-US" sz="2600" i="1" dirty="0">
                <a:solidFill>
                  <a:schemeClr val="tx1"/>
                </a:solidFill>
              </a:rPr>
              <a:t>followed by </a:t>
            </a:r>
            <a:r>
              <a:rPr lang="en-US" sz="2600" dirty="0">
                <a:solidFill>
                  <a:schemeClr val="tx1"/>
                </a:solidFill>
              </a:rPr>
              <a:t>Mathematics</a:t>
            </a:r>
          </a:p>
          <a:p>
            <a:pPr marL="800100" lvl="1" indent="-342900">
              <a:buFont typeface="Arial" panose="020B0604020202020204" pitchFamily="34" charset="0"/>
              <a:buChar char="•"/>
            </a:pPr>
            <a:r>
              <a:rPr lang="en-US" sz="2600" i="1" dirty="0">
                <a:solidFill>
                  <a:schemeClr val="tx1"/>
                </a:solidFill>
              </a:rPr>
              <a:t>followed by </a:t>
            </a:r>
            <a:r>
              <a:rPr lang="en-US" sz="2600" dirty="0">
                <a:solidFill>
                  <a:schemeClr val="tx1"/>
                </a:solidFill>
              </a:rPr>
              <a:t>STE</a:t>
            </a:r>
          </a:p>
          <a:p>
            <a:pPr marL="800100" lvl="1" indent="-342900">
              <a:buFont typeface="Arial" panose="020B0604020202020204" pitchFamily="34" charset="0"/>
              <a:buChar char="•"/>
            </a:pPr>
            <a:r>
              <a:rPr lang="en-US" sz="2600" dirty="0">
                <a:solidFill>
                  <a:schemeClr val="tx1"/>
                </a:solidFill>
              </a:rPr>
              <a:t>Civics can be administered at any time between April 29 and June 7.</a:t>
            </a:r>
          </a:p>
        </p:txBody>
      </p:sp>
    </p:spTree>
    <p:extLst>
      <p:ext uri="{BB962C8B-B14F-4D97-AF65-F5344CB8AC3E}">
        <p14:creationId xmlns:p14="http://schemas.microsoft.com/office/powerpoint/2010/main" val="3683303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000" dirty="0"/>
              <a:t>Recommended Testing Times for Grades 3–8 </a:t>
            </a:r>
          </a:p>
        </p:txBody>
      </p:sp>
      <p:graphicFrame>
        <p:nvGraphicFramePr>
          <p:cNvPr id="4" name="Table 14">
            <a:extLst>
              <a:ext uri="{FF2B5EF4-FFF2-40B4-BE49-F238E27FC236}">
                <a16:creationId xmlns:a16="http://schemas.microsoft.com/office/drawing/2014/main" id="{B1EA8FE3-1805-38C8-4B09-96C7AFBE42E0}"/>
              </a:ext>
            </a:extLst>
          </p:cNvPr>
          <p:cNvGraphicFramePr>
            <a:graphicFrameLocks noGrp="1"/>
          </p:cNvGraphicFramePr>
          <p:nvPr>
            <p:ph idx="1"/>
            <p:extLst>
              <p:ext uri="{D42A27DB-BD31-4B8C-83A1-F6EECF244321}">
                <p14:modId xmlns:p14="http://schemas.microsoft.com/office/powerpoint/2010/main" val="2588884502"/>
              </p:ext>
            </p:extLst>
          </p:nvPr>
        </p:nvGraphicFramePr>
        <p:xfrm>
          <a:off x="615820" y="1714736"/>
          <a:ext cx="11084567" cy="2642659"/>
        </p:xfrm>
        <a:graphic>
          <a:graphicData uri="http://schemas.openxmlformats.org/drawingml/2006/table">
            <a:tbl>
              <a:tblPr firstRow="1" bandRow="1">
                <a:tableStyleId>{5C22544A-7EE6-4342-B048-85BDC9FD1C3A}</a:tableStyleId>
              </a:tblPr>
              <a:tblGrid>
                <a:gridCol w="4152825">
                  <a:extLst>
                    <a:ext uri="{9D8B030D-6E8A-4147-A177-3AD203B41FA5}">
                      <a16:colId xmlns:a16="http://schemas.microsoft.com/office/drawing/2014/main" val="1570459846"/>
                    </a:ext>
                  </a:extLst>
                </a:gridCol>
                <a:gridCol w="6931742">
                  <a:extLst>
                    <a:ext uri="{9D8B030D-6E8A-4147-A177-3AD203B41FA5}">
                      <a16:colId xmlns:a16="http://schemas.microsoft.com/office/drawing/2014/main" val="1865590529"/>
                    </a:ext>
                  </a:extLst>
                </a:gridCol>
              </a:tblGrid>
              <a:tr h="1361089">
                <a:tc>
                  <a:txBody>
                    <a:bodyPr/>
                    <a:lstStyle/>
                    <a:p>
                      <a:pPr marL="0" marR="0" algn="l" defTabSz="914400" rtl="0" eaLnBrk="1" latinLnBrk="0" hangingPunct="1">
                        <a:lnSpc>
                          <a:spcPct val="115000"/>
                        </a:lnSpc>
                        <a:spcBef>
                          <a:spcPts val="0"/>
                        </a:spcBef>
                        <a:spcAft>
                          <a:spcPts val="0"/>
                        </a:spcAft>
                      </a:pPr>
                      <a:r>
                        <a:rPr lang="en-US" sz="2400" kern="1200" dirty="0">
                          <a:solidFill>
                            <a:schemeClr val="bg1"/>
                          </a:solidFill>
                          <a:latin typeface="Arial" panose="020B0604020202020204" pitchFamily="34" charset="0"/>
                          <a:ea typeface="+mn-ea"/>
                          <a:cs typeface="Arial" panose="020B0604020202020204" pitchFamily="34" charset="0"/>
                        </a:rPr>
                        <a:t>MCAS Subject Area Test for Grades 3–8</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dirty="0">
                          <a:solidFill>
                            <a:schemeClr val="bg1"/>
                          </a:solidFill>
                          <a:latin typeface="Arial" panose="020B0604020202020204" pitchFamily="34" charset="0"/>
                          <a:ea typeface="+mn-ea"/>
                          <a:cs typeface="Arial" panose="020B0604020202020204" pitchFamily="34" charset="0"/>
                        </a:rPr>
                        <a:t>Recommended Testing Times for Spring 2024 </a:t>
                      </a:r>
                      <a:br>
                        <a:rPr lang="en-US" sz="2400" kern="1200" dirty="0">
                          <a:solidFill>
                            <a:schemeClr val="bg1"/>
                          </a:solidFill>
                          <a:latin typeface="Arial" panose="020B0604020202020204" pitchFamily="34" charset="0"/>
                          <a:ea typeface="+mn-ea"/>
                          <a:cs typeface="Arial" panose="020B0604020202020204" pitchFamily="34" charset="0"/>
                        </a:rPr>
                      </a:br>
                      <a:r>
                        <a:rPr lang="en-US" sz="2400" kern="1200" dirty="0">
                          <a:solidFill>
                            <a:schemeClr val="bg1"/>
                          </a:solidFill>
                          <a:latin typeface="Arial" panose="020B0604020202020204" pitchFamily="34" charset="0"/>
                          <a:ea typeface="+mn-ea"/>
                          <a:cs typeface="Arial" panose="020B0604020202020204" pitchFamily="34" charset="0"/>
                        </a:rPr>
                        <a:t>(2 sessions per test)</a:t>
                      </a:r>
                    </a:p>
                  </a:txBody>
                  <a:tcPr marL="68580" marR="68580" marT="0" marB="0"/>
                </a:tc>
                <a:extLst>
                  <a:ext uri="{0D108BD9-81ED-4DB2-BD59-A6C34878D82A}">
                    <a16:rowId xmlns:a16="http://schemas.microsoft.com/office/drawing/2014/main" val="3660190228"/>
                  </a:ext>
                </a:extLst>
              </a:tr>
              <a:tr h="427190">
                <a:tc>
                  <a:txBody>
                    <a:bodyPr/>
                    <a:lstStyle/>
                    <a:p>
                      <a:pPr marL="0" marR="0" algn="l" defTabSz="914400" rtl="0" eaLnBrk="1" latinLnBrk="0" hangingPunct="1">
                        <a:lnSpc>
                          <a:spcPct val="115000"/>
                        </a:lnSpc>
                        <a:spcBef>
                          <a:spcPts val="0"/>
                        </a:spcBef>
                        <a:spcAft>
                          <a:spcPts val="0"/>
                        </a:spcAft>
                      </a:pPr>
                      <a:r>
                        <a:rPr lang="en-US" sz="2400" kern="1200" dirty="0">
                          <a:solidFill>
                            <a:schemeClr val="dk1"/>
                          </a:solidFill>
                          <a:latin typeface="Arial" panose="020B0604020202020204" pitchFamily="34" charset="0"/>
                          <a:ea typeface="+mn-ea"/>
                          <a:cs typeface="Arial" panose="020B0604020202020204" pitchFamily="34" charset="0"/>
                        </a:rPr>
                        <a:t>ELA</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dirty="0">
                          <a:solidFill>
                            <a:schemeClr val="dk1"/>
                          </a:solidFill>
                          <a:latin typeface="Arial" panose="020B0604020202020204" pitchFamily="34" charset="0"/>
                          <a:ea typeface="+mn-ea"/>
                          <a:cs typeface="Arial" panose="020B0604020202020204" pitchFamily="34" charset="0"/>
                        </a:rPr>
                        <a:t>2 to 2½ hours per session</a:t>
                      </a:r>
                    </a:p>
                  </a:txBody>
                  <a:tcPr marL="68580" marR="68580" marT="0" marB="0"/>
                </a:tc>
                <a:extLst>
                  <a:ext uri="{0D108BD9-81ED-4DB2-BD59-A6C34878D82A}">
                    <a16:rowId xmlns:a16="http://schemas.microsoft.com/office/drawing/2014/main" val="336394460"/>
                  </a:ext>
                </a:extLst>
              </a:tr>
              <a:tr h="427190">
                <a:tc>
                  <a:txBody>
                    <a:bodyPr/>
                    <a:lstStyle/>
                    <a:p>
                      <a:pPr marL="0" marR="0" algn="l" defTabSz="914400" rtl="0" eaLnBrk="1" latinLnBrk="0" hangingPunct="1">
                        <a:lnSpc>
                          <a:spcPct val="115000"/>
                        </a:lnSpc>
                        <a:spcBef>
                          <a:spcPts val="0"/>
                        </a:spcBef>
                        <a:spcAft>
                          <a:spcPts val="0"/>
                        </a:spcAft>
                      </a:pPr>
                      <a:r>
                        <a:rPr lang="en-US" sz="2400" kern="1200" dirty="0">
                          <a:solidFill>
                            <a:schemeClr val="dk1"/>
                          </a:solidFill>
                          <a:latin typeface="Arial" panose="020B0604020202020204" pitchFamily="34" charset="0"/>
                          <a:ea typeface="+mn-ea"/>
                          <a:cs typeface="Arial" panose="020B0604020202020204" pitchFamily="34" charset="0"/>
                        </a:rPr>
                        <a:t>Mathematics</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dirty="0">
                          <a:solidFill>
                            <a:schemeClr val="dk1"/>
                          </a:solidFill>
                          <a:latin typeface="Arial" panose="020B0604020202020204" pitchFamily="34" charset="0"/>
                          <a:ea typeface="+mn-ea"/>
                          <a:cs typeface="Arial" panose="020B0604020202020204" pitchFamily="34" charset="0"/>
                        </a:rPr>
                        <a:t>1½ hours per session</a:t>
                      </a:r>
                    </a:p>
                  </a:txBody>
                  <a:tcPr marL="68580" marR="68580" marT="0" marB="0"/>
                </a:tc>
                <a:extLst>
                  <a:ext uri="{0D108BD9-81ED-4DB2-BD59-A6C34878D82A}">
                    <a16:rowId xmlns:a16="http://schemas.microsoft.com/office/drawing/2014/main" val="2321756982"/>
                  </a:ext>
                </a:extLst>
              </a:tr>
              <a:tr h="427190">
                <a:tc>
                  <a:txBody>
                    <a:bodyPr/>
                    <a:lstStyle/>
                    <a:p>
                      <a:pPr marL="0" marR="0" algn="l" defTabSz="914400" rtl="0" eaLnBrk="1" latinLnBrk="0" hangingPunct="1">
                        <a:lnSpc>
                          <a:spcPct val="115000"/>
                        </a:lnSpc>
                        <a:spcBef>
                          <a:spcPts val="0"/>
                        </a:spcBef>
                        <a:spcAft>
                          <a:spcPts val="0"/>
                        </a:spcAft>
                      </a:pPr>
                      <a:r>
                        <a:rPr lang="en-US" sz="2400" kern="1200" dirty="0">
                          <a:solidFill>
                            <a:schemeClr val="dk1"/>
                          </a:solidFill>
                          <a:latin typeface="Arial" panose="020B0604020202020204" pitchFamily="34" charset="0"/>
                          <a:ea typeface="+mn-ea"/>
                          <a:cs typeface="Arial" panose="020B0604020202020204" pitchFamily="34" charset="0"/>
                        </a:rPr>
                        <a:t>Grades 5 and 8 STE </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dirty="0">
                          <a:solidFill>
                            <a:schemeClr val="dk1"/>
                          </a:solidFill>
                          <a:latin typeface="Arial" panose="020B0604020202020204" pitchFamily="34" charset="0"/>
                          <a:ea typeface="+mn-ea"/>
                          <a:cs typeface="Arial" panose="020B0604020202020204" pitchFamily="34" charset="0"/>
                        </a:rPr>
                        <a:t>1 to 1½ hours per session </a:t>
                      </a:r>
                    </a:p>
                  </a:txBody>
                  <a:tcPr marL="68580" marR="68580" marT="0" marB="0"/>
                </a:tc>
                <a:extLst>
                  <a:ext uri="{0D108BD9-81ED-4DB2-BD59-A6C34878D82A}">
                    <a16:rowId xmlns:a16="http://schemas.microsoft.com/office/drawing/2014/main" val="1997843192"/>
                  </a:ext>
                </a:extLst>
              </a:tr>
            </a:tbl>
          </a:graphicData>
        </a:graphic>
      </p:graphicFrame>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4605278"/>
            <a:ext cx="10515600" cy="1628063"/>
          </a:xfrm>
        </p:spPr>
        <p:txBody>
          <a:bodyPr>
            <a:normAutofit fontScale="85000" lnSpcReduction="10000"/>
          </a:bodyPr>
          <a:lstStyle/>
          <a:p>
            <a:r>
              <a:rPr lang="en-US" sz="3200" dirty="0"/>
              <a:t>Each test session must be administered simultaneously to all students taking that particular test in your school except for students who receive DF10 (Specific Time of Day) or DF3 (Frequent Breaks). See Part III, section C, of the PAM for scheduling guidance. </a:t>
            </a:r>
          </a:p>
          <a:p>
            <a:endParaRPr lang="en-US" sz="3200" dirty="0"/>
          </a:p>
        </p:txBody>
      </p:sp>
    </p:spTree>
    <p:extLst>
      <p:ext uri="{BB962C8B-B14F-4D97-AF65-F5344CB8AC3E}">
        <p14:creationId xmlns:p14="http://schemas.microsoft.com/office/powerpoint/2010/main" val="1555719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625151" y="251715"/>
            <a:ext cx="11151637" cy="914612"/>
          </a:xfrm>
        </p:spPr>
        <p:txBody>
          <a:bodyPr>
            <a:noAutofit/>
          </a:bodyPr>
          <a:lstStyle/>
          <a:p>
            <a:r>
              <a:rPr lang="en-US" sz="3800" dirty="0"/>
              <a:t>2024 Grade 10 </a:t>
            </a:r>
            <a:r>
              <a:rPr lang="en-US" sz="3800" dirty="0">
                <a:hlinkClick r:id="rId2"/>
              </a:rPr>
              <a:t>Prescribed Administration Schedule </a:t>
            </a:r>
            <a:endParaRPr lang="en-US" sz="3800" dirty="0"/>
          </a:p>
        </p:txBody>
      </p:sp>
      <p:graphicFrame>
        <p:nvGraphicFramePr>
          <p:cNvPr id="6" name="Content Placeholder 4">
            <a:extLst>
              <a:ext uri="{FF2B5EF4-FFF2-40B4-BE49-F238E27FC236}">
                <a16:creationId xmlns:a16="http://schemas.microsoft.com/office/drawing/2014/main" id="{0BE55C09-295B-4CC8-8B56-CAB644EB56BB}"/>
              </a:ext>
            </a:extLst>
          </p:cNvPr>
          <p:cNvGraphicFramePr>
            <a:graphicFrameLocks/>
          </p:cNvGraphicFramePr>
          <p:nvPr/>
        </p:nvGraphicFramePr>
        <p:xfrm>
          <a:off x="625151" y="1427047"/>
          <a:ext cx="11151637" cy="3352144"/>
        </p:xfrm>
        <a:graphic>
          <a:graphicData uri="http://schemas.openxmlformats.org/drawingml/2006/table">
            <a:tbl>
              <a:tblPr firstRow="1" bandRow="1">
                <a:tableStyleId>{5C22544A-7EE6-4342-B048-85BDC9FD1C3A}</a:tableStyleId>
              </a:tblPr>
              <a:tblGrid>
                <a:gridCol w="2447658">
                  <a:extLst>
                    <a:ext uri="{9D8B030D-6E8A-4147-A177-3AD203B41FA5}">
                      <a16:colId xmlns:a16="http://schemas.microsoft.com/office/drawing/2014/main" val="3767213749"/>
                    </a:ext>
                  </a:extLst>
                </a:gridCol>
                <a:gridCol w="5668742">
                  <a:extLst>
                    <a:ext uri="{9D8B030D-6E8A-4147-A177-3AD203B41FA5}">
                      <a16:colId xmlns:a16="http://schemas.microsoft.com/office/drawing/2014/main" val="528703818"/>
                    </a:ext>
                  </a:extLst>
                </a:gridCol>
                <a:gridCol w="3035237">
                  <a:extLst>
                    <a:ext uri="{9D8B030D-6E8A-4147-A177-3AD203B41FA5}">
                      <a16:colId xmlns:a16="http://schemas.microsoft.com/office/drawing/2014/main" val="1488220293"/>
                    </a:ext>
                  </a:extLst>
                </a:gridCol>
              </a:tblGrid>
              <a:tr h="1537141">
                <a:tc>
                  <a:txBody>
                    <a:bodyPr/>
                    <a:lstStyle/>
                    <a:p>
                      <a:pPr marL="0" marR="0">
                        <a:lnSpc>
                          <a:spcPct val="115000"/>
                        </a:lnSpc>
                        <a:spcBef>
                          <a:spcPts val="0"/>
                        </a:spcBef>
                        <a:spcAft>
                          <a:spcPts val="0"/>
                        </a:spcAft>
                      </a:pPr>
                      <a:r>
                        <a:rPr lang="en-US" sz="2400" b="0" kern="1200" dirty="0">
                          <a:solidFill>
                            <a:schemeClr val="dk1"/>
                          </a:solidFill>
                          <a:latin typeface="Arial" panose="020B0604020202020204" pitchFamily="34" charset="0"/>
                          <a:ea typeface="+mn-ea"/>
                          <a:cs typeface="Arial" panose="020B0604020202020204" pitchFamily="34" charset="0"/>
                        </a:rPr>
                        <a:t>Grade 10 ELA </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5000"/>
                        </a:lnSpc>
                        <a:spcBef>
                          <a:spcPts val="0"/>
                        </a:spcBef>
                        <a:spcAft>
                          <a:spcPts val="0"/>
                        </a:spcAft>
                      </a:pPr>
                      <a:r>
                        <a:rPr lang="en-US" sz="2400" b="0" kern="1200" dirty="0">
                          <a:solidFill>
                            <a:schemeClr val="dk1"/>
                          </a:solidFill>
                          <a:latin typeface="Arial" panose="020B0604020202020204" pitchFamily="34" charset="0"/>
                          <a:ea typeface="+mn-ea"/>
                          <a:cs typeface="Arial" panose="020B0604020202020204" pitchFamily="34" charset="0"/>
                        </a:rPr>
                        <a:t>ELA Session 1</a:t>
                      </a:r>
                    </a:p>
                    <a:p>
                      <a:pPr marL="0" marR="0">
                        <a:lnSpc>
                          <a:spcPct val="125000"/>
                        </a:lnSpc>
                        <a:spcBef>
                          <a:spcPts val="0"/>
                        </a:spcBef>
                        <a:spcAft>
                          <a:spcPts val="0"/>
                        </a:spcAft>
                      </a:pPr>
                      <a:r>
                        <a:rPr lang="en-US" sz="2400" b="0" kern="1200" dirty="0">
                          <a:solidFill>
                            <a:schemeClr val="dk1"/>
                          </a:solidFill>
                          <a:latin typeface="Arial" panose="020B0604020202020204" pitchFamily="34" charset="0"/>
                          <a:ea typeface="+mn-ea"/>
                          <a:cs typeface="Arial" panose="020B0604020202020204" pitchFamily="34" charset="0"/>
                        </a:rPr>
                        <a:t>ELA Session 2</a:t>
                      </a:r>
                    </a:p>
                    <a:p>
                      <a:pPr marL="0" marR="0">
                        <a:lnSpc>
                          <a:spcPct val="125000"/>
                        </a:lnSpc>
                        <a:spcBef>
                          <a:spcPts val="0"/>
                        </a:spcBef>
                        <a:spcAft>
                          <a:spcPts val="0"/>
                        </a:spcAft>
                      </a:pPr>
                      <a:r>
                        <a:rPr lang="en-US" sz="2400" b="0" kern="1200" dirty="0">
                          <a:solidFill>
                            <a:schemeClr val="dk1"/>
                          </a:solidFill>
                          <a:latin typeface="Arial" panose="020B0604020202020204" pitchFamily="34" charset="0"/>
                          <a:ea typeface="+mn-ea"/>
                          <a:cs typeface="Arial" panose="020B0604020202020204" pitchFamily="34" charset="0"/>
                        </a:rPr>
                        <a:t>Last date for </a:t>
                      </a:r>
                      <a:r>
                        <a:rPr lang="en-US" sz="2400" b="1" i="1" kern="1200" dirty="0">
                          <a:solidFill>
                            <a:schemeClr val="dk1"/>
                          </a:solidFill>
                          <a:latin typeface="Arial" panose="020B0604020202020204" pitchFamily="34" charset="0"/>
                          <a:ea typeface="+mn-ea"/>
                          <a:cs typeface="Arial" panose="020B0604020202020204" pitchFamily="34" charset="0"/>
                        </a:rPr>
                        <a:t>all</a:t>
                      </a:r>
                      <a:r>
                        <a:rPr lang="en-US" sz="2400" b="1" kern="1200" dirty="0">
                          <a:solidFill>
                            <a:schemeClr val="dk1"/>
                          </a:solidFill>
                          <a:latin typeface="Arial" panose="020B0604020202020204" pitchFamily="34" charset="0"/>
                          <a:ea typeface="+mn-ea"/>
                          <a:cs typeface="Arial" panose="020B0604020202020204" pitchFamily="34" charset="0"/>
                        </a:rPr>
                        <a:t> </a:t>
                      </a:r>
                      <a:r>
                        <a:rPr lang="en-US" sz="2400" b="0" kern="1200" dirty="0">
                          <a:solidFill>
                            <a:schemeClr val="dk1"/>
                          </a:solidFill>
                          <a:latin typeface="Arial" panose="020B0604020202020204" pitchFamily="34" charset="0"/>
                          <a:ea typeface="+mn-ea"/>
                          <a:cs typeface="Arial" panose="020B0604020202020204" pitchFamily="34" charset="0"/>
                        </a:rPr>
                        <a:t>make-up testing</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5000"/>
                        </a:lnSpc>
                        <a:spcBef>
                          <a:spcPts val="0"/>
                        </a:spcBef>
                        <a:spcAft>
                          <a:spcPts val="0"/>
                        </a:spcAft>
                      </a:pPr>
                      <a:r>
                        <a:rPr lang="en-US" sz="2400" b="1" kern="1200" dirty="0">
                          <a:solidFill>
                            <a:schemeClr val="dk1"/>
                          </a:solidFill>
                          <a:latin typeface="Arial" panose="020B0604020202020204" pitchFamily="34" charset="0"/>
                          <a:ea typeface="+mn-ea"/>
                          <a:cs typeface="Arial" panose="020B0604020202020204" pitchFamily="34" charset="0"/>
                        </a:rPr>
                        <a:t>March 26</a:t>
                      </a:r>
                    </a:p>
                    <a:p>
                      <a:pPr marL="0" marR="0">
                        <a:lnSpc>
                          <a:spcPct val="125000"/>
                        </a:lnSpc>
                        <a:spcBef>
                          <a:spcPts val="0"/>
                        </a:spcBef>
                        <a:spcAft>
                          <a:spcPts val="0"/>
                        </a:spcAft>
                      </a:pPr>
                      <a:r>
                        <a:rPr lang="en-US" sz="2400" b="1" kern="1200" dirty="0">
                          <a:solidFill>
                            <a:schemeClr val="dk1"/>
                          </a:solidFill>
                          <a:latin typeface="Arial" panose="020B0604020202020204" pitchFamily="34" charset="0"/>
                          <a:ea typeface="+mn-ea"/>
                          <a:cs typeface="Arial" panose="020B0604020202020204" pitchFamily="34" charset="0"/>
                        </a:rPr>
                        <a:t>March 27</a:t>
                      </a:r>
                    </a:p>
                    <a:p>
                      <a:pPr marL="0" marR="0">
                        <a:lnSpc>
                          <a:spcPct val="125000"/>
                        </a:lnSpc>
                        <a:spcBef>
                          <a:spcPts val="0"/>
                        </a:spcBef>
                        <a:spcAft>
                          <a:spcPts val="0"/>
                        </a:spcAft>
                      </a:pPr>
                      <a:r>
                        <a:rPr lang="en-US" sz="2400" b="0" kern="1200" dirty="0">
                          <a:solidFill>
                            <a:schemeClr val="dk1"/>
                          </a:solidFill>
                          <a:latin typeface="Arial" panose="020B0604020202020204" pitchFamily="34" charset="0"/>
                          <a:ea typeface="+mn-ea"/>
                          <a:cs typeface="Arial" panose="020B0604020202020204" pitchFamily="34" charset="0"/>
                        </a:rPr>
                        <a:t>April 4</a:t>
                      </a:r>
                    </a:p>
                  </a:txBody>
                  <a:tcPr marL="71755" marR="68580"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7300188"/>
                  </a:ext>
                </a:extLst>
              </a:tr>
              <a:tr h="1815003">
                <a:tc>
                  <a:txBody>
                    <a:bodyPr/>
                    <a:lstStyle/>
                    <a:p>
                      <a:pPr marL="0" marR="0">
                        <a:lnSpc>
                          <a:spcPct val="115000"/>
                        </a:lnSpc>
                        <a:spcBef>
                          <a:spcPts val="0"/>
                        </a:spcBef>
                        <a:spcAft>
                          <a:spcPts val="0"/>
                        </a:spcAft>
                      </a:pPr>
                      <a:r>
                        <a:rPr lang="en-US" sz="2400" kern="1200" dirty="0">
                          <a:solidFill>
                            <a:schemeClr val="dk1"/>
                          </a:solidFill>
                          <a:latin typeface="Arial" panose="020B0604020202020204" pitchFamily="34" charset="0"/>
                          <a:ea typeface="+mn-ea"/>
                          <a:cs typeface="Arial" panose="020B0604020202020204" pitchFamily="34" charset="0"/>
                        </a:rPr>
                        <a:t>Grade 10 Mathematics</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45000"/>
                        </a:lnSpc>
                        <a:spcBef>
                          <a:spcPts val="0"/>
                        </a:spcBef>
                        <a:spcAft>
                          <a:spcPts val="0"/>
                        </a:spcAft>
                      </a:pPr>
                      <a:r>
                        <a:rPr lang="en-US" sz="2400" kern="1200" dirty="0">
                          <a:solidFill>
                            <a:schemeClr val="dk1"/>
                          </a:solidFill>
                          <a:latin typeface="Arial" panose="020B0604020202020204" pitchFamily="34" charset="0"/>
                          <a:ea typeface="+mn-ea"/>
                          <a:cs typeface="Arial" panose="020B0604020202020204" pitchFamily="34" charset="0"/>
                        </a:rPr>
                        <a:t>Mathematics Session 1</a:t>
                      </a:r>
                    </a:p>
                    <a:p>
                      <a:pPr marL="0" marR="0">
                        <a:lnSpc>
                          <a:spcPct val="145000"/>
                        </a:lnSpc>
                        <a:spcBef>
                          <a:spcPts val="0"/>
                        </a:spcBef>
                        <a:spcAft>
                          <a:spcPts val="0"/>
                        </a:spcAft>
                      </a:pPr>
                      <a:r>
                        <a:rPr lang="en-US" sz="2400" kern="1200" dirty="0">
                          <a:solidFill>
                            <a:schemeClr val="dk1"/>
                          </a:solidFill>
                          <a:latin typeface="Arial" panose="020B0604020202020204" pitchFamily="34" charset="0"/>
                          <a:ea typeface="+mn-ea"/>
                          <a:cs typeface="Arial" panose="020B0604020202020204" pitchFamily="34" charset="0"/>
                        </a:rPr>
                        <a:t>Mathematics Session 2</a:t>
                      </a:r>
                    </a:p>
                    <a:p>
                      <a:pPr marL="0" marR="0">
                        <a:lnSpc>
                          <a:spcPct val="145000"/>
                        </a:lnSpc>
                        <a:spcBef>
                          <a:spcPts val="0"/>
                        </a:spcBef>
                        <a:spcAft>
                          <a:spcPts val="0"/>
                        </a:spcAft>
                      </a:pPr>
                      <a:r>
                        <a:rPr lang="en-US" sz="2400" kern="1200" dirty="0">
                          <a:solidFill>
                            <a:schemeClr val="dk1"/>
                          </a:solidFill>
                          <a:latin typeface="Arial" panose="020B0604020202020204" pitchFamily="34" charset="0"/>
                          <a:ea typeface="+mn-ea"/>
                          <a:cs typeface="Arial" panose="020B0604020202020204" pitchFamily="34" charset="0"/>
                        </a:rPr>
                        <a:t>Last date for </a:t>
                      </a:r>
                      <a:r>
                        <a:rPr lang="en-US" sz="2400" b="1" i="1" kern="1200" dirty="0">
                          <a:solidFill>
                            <a:schemeClr val="dk1"/>
                          </a:solidFill>
                          <a:latin typeface="Arial" panose="020B0604020202020204" pitchFamily="34" charset="0"/>
                          <a:ea typeface="+mn-ea"/>
                          <a:cs typeface="Arial" panose="020B0604020202020204" pitchFamily="34" charset="0"/>
                        </a:rPr>
                        <a:t>all </a:t>
                      </a:r>
                      <a:r>
                        <a:rPr lang="en-US" sz="2400" kern="1200" dirty="0">
                          <a:solidFill>
                            <a:schemeClr val="dk1"/>
                          </a:solidFill>
                          <a:latin typeface="Arial" panose="020B0604020202020204" pitchFamily="34" charset="0"/>
                          <a:ea typeface="+mn-ea"/>
                          <a:cs typeface="Arial" panose="020B0604020202020204" pitchFamily="34" charset="0"/>
                        </a:rPr>
                        <a:t>make-up testing</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45000"/>
                        </a:lnSpc>
                        <a:spcBef>
                          <a:spcPts val="0"/>
                        </a:spcBef>
                        <a:spcAft>
                          <a:spcPts val="0"/>
                        </a:spcAft>
                      </a:pPr>
                      <a:r>
                        <a:rPr lang="en-US" sz="2400" b="1" kern="1200" dirty="0">
                          <a:solidFill>
                            <a:schemeClr val="dk1"/>
                          </a:solidFill>
                          <a:latin typeface="Arial" panose="020B0604020202020204" pitchFamily="34" charset="0"/>
                          <a:ea typeface="+mn-ea"/>
                          <a:cs typeface="Arial" panose="020B0604020202020204" pitchFamily="34" charset="0"/>
                        </a:rPr>
                        <a:t>May 21</a:t>
                      </a:r>
                    </a:p>
                    <a:p>
                      <a:pPr marL="0" marR="0">
                        <a:lnSpc>
                          <a:spcPct val="145000"/>
                        </a:lnSpc>
                        <a:spcBef>
                          <a:spcPts val="0"/>
                        </a:spcBef>
                        <a:spcAft>
                          <a:spcPts val="0"/>
                        </a:spcAft>
                      </a:pPr>
                      <a:r>
                        <a:rPr lang="en-US" sz="2400" b="1" kern="1200" dirty="0">
                          <a:solidFill>
                            <a:schemeClr val="dk1"/>
                          </a:solidFill>
                          <a:latin typeface="Arial" panose="020B0604020202020204" pitchFamily="34" charset="0"/>
                          <a:ea typeface="+mn-ea"/>
                          <a:cs typeface="Arial" panose="020B0604020202020204" pitchFamily="34" charset="0"/>
                        </a:rPr>
                        <a:t>May 22</a:t>
                      </a:r>
                    </a:p>
                    <a:p>
                      <a:pPr marL="0" marR="0">
                        <a:lnSpc>
                          <a:spcPct val="145000"/>
                        </a:lnSpc>
                        <a:spcBef>
                          <a:spcPts val="0"/>
                        </a:spcBef>
                        <a:spcAft>
                          <a:spcPts val="0"/>
                        </a:spcAft>
                      </a:pPr>
                      <a:r>
                        <a:rPr lang="en-US" sz="2400" kern="1200" dirty="0">
                          <a:solidFill>
                            <a:schemeClr val="dk1"/>
                          </a:solidFill>
                          <a:latin typeface="Arial" panose="020B0604020202020204" pitchFamily="34" charset="0"/>
                          <a:ea typeface="+mn-ea"/>
                          <a:cs typeface="Arial" panose="020B0604020202020204" pitchFamily="34" charset="0"/>
                        </a:rPr>
                        <a:t>May 29</a:t>
                      </a:r>
                    </a:p>
                  </a:txBody>
                  <a:tcPr marL="71755" marR="68580"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6162650"/>
                  </a:ext>
                </a:extLst>
              </a:tr>
            </a:tbl>
          </a:graphicData>
        </a:graphic>
      </p:graphicFrame>
      <p:sp>
        <p:nvSpPr>
          <p:cNvPr id="3" name="TextBox 2">
            <a:extLst>
              <a:ext uri="{FF2B5EF4-FFF2-40B4-BE49-F238E27FC236}">
                <a16:creationId xmlns:a16="http://schemas.microsoft.com/office/drawing/2014/main" id="{90DBBB33-9D30-8066-1F68-F28FF6DE8650}"/>
              </a:ext>
            </a:extLst>
          </p:cNvPr>
          <p:cNvSpPr txBox="1"/>
          <p:nvPr/>
        </p:nvSpPr>
        <p:spPr>
          <a:xfrm>
            <a:off x="625151" y="5039911"/>
            <a:ext cx="11151637" cy="923330"/>
          </a:xfrm>
          <a:prstGeom prst="rect">
            <a:avLst/>
          </a:prstGeom>
          <a:solidFill>
            <a:schemeClr val="bg1"/>
          </a:solidFill>
        </p:spPr>
        <p:txBody>
          <a:bodyPr wrap="square" rtlCol="0">
            <a:spAutoFit/>
          </a:bodyPr>
          <a:lstStyle/>
          <a:p>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 schools should test the maximum number of students who can participate concurrently on the prescribed dates. On the next two dates, schools can test any remaining students who did not participate due to technology/device limitations, or they can begin make-up testing.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617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625151" y="251715"/>
            <a:ext cx="11151637" cy="914612"/>
          </a:xfrm>
        </p:spPr>
        <p:txBody>
          <a:bodyPr>
            <a:noAutofit/>
          </a:bodyPr>
          <a:lstStyle/>
          <a:p>
            <a:r>
              <a:rPr lang="en-US" sz="3800" dirty="0"/>
              <a:t>2024 High School Science </a:t>
            </a:r>
            <a:br>
              <a:rPr lang="en-US" sz="3800" dirty="0"/>
            </a:br>
            <a:r>
              <a:rPr lang="en-US" sz="3800" dirty="0">
                <a:hlinkClick r:id="rId2"/>
              </a:rPr>
              <a:t>Prescribed Administration Schedule </a:t>
            </a:r>
            <a:endParaRPr lang="en-US" sz="3800" dirty="0"/>
          </a:p>
        </p:txBody>
      </p:sp>
      <p:graphicFrame>
        <p:nvGraphicFramePr>
          <p:cNvPr id="6" name="Content Placeholder 4">
            <a:extLst>
              <a:ext uri="{FF2B5EF4-FFF2-40B4-BE49-F238E27FC236}">
                <a16:creationId xmlns:a16="http://schemas.microsoft.com/office/drawing/2014/main" id="{0BE55C09-295B-4CC8-8B56-CAB644EB56BB}"/>
              </a:ext>
            </a:extLst>
          </p:cNvPr>
          <p:cNvGraphicFramePr>
            <a:graphicFrameLocks/>
          </p:cNvGraphicFramePr>
          <p:nvPr/>
        </p:nvGraphicFramePr>
        <p:xfrm>
          <a:off x="625151" y="1427047"/>
          <a:ext cx="11151637" cy="1537141"/>
        </p:xfrm>
        <a:graphic>
          <a:graphicData uri="http://schemas.openxmlformats.org/drawingml/2006/table">
            <a:tbl>
              <a:tblPr firstRow="1">
                <a:tableStyleId>{5C22544A-7EE6-4342-B048-85BDC9FD1C3A}</a:tableStyleId>
              </a:tblPr>
              <a:tblGrid>
                <a:gridCol w="7262857">
                  <a:extLst>
                    <a:ext uri="{9D8B030D-6E8A-4147-A177-3AD203B41FA5}">
                      <a16:colId xmlns:a16="http://schemas.microsoft.com/office/drawing/2014/main" val="528703818"/>
                    </a:ext>
                  </a:extLst>
                </a:gridCol>
                <a:gridCol w="3888780">
                  <a:extLst>
                    <a:ext uri="{9D8B030D-6E8A-4147-A177-3AD203B41FA5}">
                      <a16:colId xmlns:a16="http://schemas.microsoft.com/office/drawing/2014/main" val="1488220293"/>
                    </a:ext>
                  </a:extLst>
                </a:gridCol>
              </a:tblGrid>
              <a:tr h="466070">
                <a:tc>
                  <a:txBody>
                    <a:bodyPr/>
                    <a:lstStyle/>
                    <a:p>
                      <a:pPr marL="0" marR="0">
                        <a:lnSpc>
                          <a:spcPct val="115000"/>
                        </a:lnSpc>
                        <a:spcBef>
                          <a:spcPts val="0"/>
                        </a:spcBef>
                        <a:spcAft>
                          <a:spcPts val="0"/>
                        </a:spcAft>
                      </a:pPr>
                      <a:r>
                        <a:rPr lang="en-US" sz="2400" b="0" kern="1200" dirty="0">
                          <a:solidFill>
                            <a:schemeClr val="dk1"/>
                          </a:solidFill>
                          <a:latin typeface="Arial" panose="020B0604020202020204" pitchFamily="34" charset="0"/>
                          <a:ea typeface="+mn-ea"/>
                          <a:cs typeface="Arial" panose="020B0604020202020204" pitchFamily="34" charset="0"/>
                        </a:rPr>
                        <a:t>Science Session 1</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1" kern="1200" dirty="0">
                          <a:solidFill>
                            <a:schemeClr val="dk1"/>
                          </a:solidFill>
                          <a:latin typeface="Arial" panose="020B0604020202020204" pitchFamily="34" charset="0"/>
                          <a:ea typeface="+mn-ea"/>
                          <a:cs typeface="Arial" panose="020B0604020202020204" pitchFamily="34" charset="0"/>
                        </a:rPr>
                        <a:t>June 4</a:t>
                      </a:r>
                    </a:p>
                  </a:txBody>
                  <a:tcPr marL="71755" marR="68580" marT="5080" marB="5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97300188"/>
                  </a:ext>
                </a:extLst>
              </a:tr>
              <a:tr h="466070">
                <a:tc>
                  <a:txBody>
                    <a:bodyPr/>
                    <a:lstStyle/>
                    <a:p>
                      <a:pPr marL="0" marR="0">
                        <a:lnSpc>
                          <a:spcPct val="115000"/>
                        </a:lnSpc>
                        <a:spcBef>
                          <a:spcPts val="0"/>
                        </a:spcBef>
                        <a:spcAft>
                          <a:spcPts val="0"/>
                        </a:spcAft>
                      </a:pPr>
                      <a:r>
                        <a:rPr lang="en-US" sz="2400" kern="1200" dirty="0">
                          <a:solidFill>
                            <a:schemeClr val="dk1"/>
                          </a:solidFill>
                          <a:latin typeface="Arial" panose="020B0604020202020204" pitchFamily="34" charset="0"/>
                          <a:ea typeface="+mn-ea"/>
                          <a:cs typeface="Arial" panose="020B0604020202020204" pitchFamily="34" charset="0"/>
                        </a:rPr>
                        <a:t>Science Session 2</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1" kern="1200" dirty="0">
                          <a:solidFill>
                            <a:schemeClr val="dk1"/>
                          </a:solidFill>
                          <a:latin typeface="Arial" panose="020B0604020202020204" pitchFamily="34" charset="0"/>
                          <a:ea typeface="+mn-ea"/>
                          <a:cs typeface="Arial" panose="020B0604020202020204" pitchFamily="34" charset="0"/>
                        </a:rPr>
                        <a:t>June 5</a:t>
                      </a:r>
                    </a:p>
                  </a:txBody>
                  <a:tcPr marL="71755" marR="68580" marT="5080" marB="5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688434332"/>
                  </a:ext>
                </a:extLst>
              </a:tr>
              <a:tr h="605001">
                <a:tc>
                  <a:txBody>
                    <a:bodyPr/>
                    <a:lstStyle/>
                    <a:p>
                      <a:pPr marL="0" marR="0">
                        <a:lnSpc>
                          <a:spcPct val="115000"/>
                        </a:lnSpc>
                        <a:spcBef>
                          <a:spcPts val="0"/>
                        </a:spcBef>
                        <a:spcAft>
                          <a:spcPts val="0"/>
                        </a:spcAft>
                      </a:pPr>
                      <a:r>
                        <a:rPr lang="en-US" sz="2400" kern="1200" dirty="0">
                          <a:solidFill>
                            <a:schemeClr val="dk1"/>
                          </a:solidFill>
                          <a:latin typeface="Arial" panose="020B0604020202020204" pitchFamily="34" charset="0"/>
                          <a:ea typeface="+mn-ea"/>
                          <a:cs typeface="Arial" panose="020B0604020202020204" pitchFamily="34" charset="0"/>
                        </a:rPr>
                        <a:t>Last date for </a:t>
                      </a:r>
                      <a:r>
                        <a:rPr lang="en-US" sz="2400" b="1" i="1" kern="1200" dirty="0">
                          <a:solidFill>
                            <a:schemeClr val="dk1"/>
                          </a:solidFill>
                          <a:latin typeface="Arial" panose="020B0604020202020204" pitchFamily="34" charset="0"/>
                          <a:ea typeface="+mn-ea"/>
                          <a:cs typeface="Arial" panose="020B0604020202020204" pitchFamily="34" charset="0"/>
                        </a:rPr>
                        <a:t>all</a:t>
                      </a:r>
                      <a:r>
                        <a:rPr lang="en-US" sz="2400" b="1" kern="1200" dirty="0">
                          <a:solidFill>
                            <a:schemeClr val="dk1"/>
                          </a:solidFill>
                          <a:latin typeface="Arial" panose="020B0604020202020204" pitchFamily="34" charset="0"/>
                          <a:ea typeface="+mn-ea"/>
                          <a:cs typeface="Arial" panose="020B0604020202020204" pitchFamily="34" charset="0"/>
                        </a:rPr>
                        <a:t> </a:t>
                      </a:r>
                      <a:r>
                        <a:rPr lang="en-US" sz="2400" kern="1200" dirty="0">
                          <a:solidFill>
                            <a:schemeClr val="dk1"/>
                          </a:solidFill>
                          <a:latin typeface="Arial" panose="020B0604020202020204" pitchFamily="34" charset="0"/>
                          <a:ea typeface="+mn-ea"/>
                          <a:cs typeface="Arial" panose="020B0604020202020204" pitchFamily="34" charset="0"/>
                        </a:rPr>
                        <a:t>make-up testing</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kern="1200" dirty="0">
                          <a:solidFill>
                            <a:schemeClr val="dk1"/>
                          </a:solidFill>
                          <a:latin typeface="Arial" panose="020B0604020202020204" pitchFamily="34" charset="0"/>
                          <a:ea typeface="+mn-ea"/>
                          <a:cs typeface="Arial" panose="020B0604020202020204" pitchFamily="34" charset="0"/>
                        </a:rPr>
                        <a:t>June 12</a:t>
                      </a:r>
                    </a:p>
                  </a:txBody>
                  <a:tcPr marL="71755" marR="68580" marT="5080" marB="5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8878017"/>
                  </a:ext>
                </a:extLst>
              </a:tr>
            </a:tbl>
          </a:graphicData>
        </a:graphic>
      </p:graphicFrame>
      <p:sp>
        <p:nvSpPr>
          <p:cNvPr id="3" name="TextBox 2">
            <a:extLst>
              <a:ext uri="{FF2B5EF4-FFF2-40B4-BE49-F238E27FC236}">
                <a16:creationId xmlns:a16="http://schemas.microsoft.com/office/drawing/2014/main" id="{90DBBB33-9D30-8066-1F68-F28FF6DE8650}"/>
              </a:ext>
            </a:extLst>
          </p:cNvPr>
          <p:cNvSpPr txBox="1"/>
          <p:nvPr/>
        </p:nvSpPr>
        <p:spPr>
          <a:xfrm>
            <a:off x="625151" y="3618510"/>
            <a:ext cx="11151637" cy="923330"/>
          </a:xfrm>
          <a:prstGeom prst="rect">
            <a:avLst/>
          </a:prstGeom>
          <a:solidFill>
            <a:schemeClr val="bg1"/>
          </a:solidFill>
        </p:spPr>
        <p:txBody>
          <a:bodyPr wrap="square" rtlCol="0">
            <a:spAutoFit/>
          </a:bodyPr>
          <a:lstStyle/>
          <a:p>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 schools should test the maximum number of students who can participate concurrently on the prescribed dates. On the next two dates, schools can test any remaining students who did not participate due to technology/device limitations, or they can begin make-up testing.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079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3800" dirty="0"/>
              <a:t>Recommended Testing Times for High Schools</a:t>
            </a:r>
          </a:p>
        </p:txBody>
      </p:sp>
      <p:graphicFrame>
        <p:nvGraphicFramePr>
          <p:cNvPr id="4" name="Table 14">
            <a:extLst>
              <a:ext uri="{FF2B5EF4-FFF2-40B4-BE49-F238E27FC236}">
                <a16:creationId xmlns:a16="http://schemas.microsoft.com/office/drawing/2014/main" id="{1A8FD418-FD43-DECC-6D63-AAFED159C234}"/>
              </a:ext>
            </a:extLst>
          </p:cNvPr>
          <p:cNvGraphicFramePr>
            <a:graphicFrameLocks/>
          </p:cNvGraphicFramePr>
          <p:nvPr/>
        </p:nvGraphicFramePr>
        <p:xfrm>
          <a:off x="643812" y="1520771"/>
          <a:ext cx="11174561" cy="3111947"/>
        </p:xfrm>
        <a:graphic>
          <a:graphicData uri="http://schemas.openxmlformats.org/drawingml/2006/table">
            <a:tbl>
              <a:tblPr firstRow="1" bandRow="1">
                <a:tableStyleId>{5C22544A-7EE6-4342-B048-85BDC9FD1C3A}</a:tableStyleId>
              </a:tblPr>
              <a:tblGrid>
                <a:gridCol w="5292492">
                  <a:extLst>
                    <a:ext uri="{9D8B030D-6E8A-4147-A177-3AD203B41FA5}">
                      <a16:colId xmlns:a16="http://schemas.microsoft.com/office/drawing/2014/main" val="1570459846"/>
                    </a:ext>
                  </a:extLst>
                </a:gridCol>
                <a:gridCol w="5882069">
                  <a:extLst>
                    <a:ext uri="{9D8B030D-6E8A-4147-A177-3AD203B41FA5}">
                      <a16:colId xmlns:a16="http://schemas.microsoft.com/office/drawing/2014/main" val="1865590529"/>
                    </a:ext>
                  </a:extLst>
                </a:gridCol>
              </a:tblGrid>
              <a:tr h="558763">
                <a:tc>
                  <a:txBody>
                    <a:bodyPr/>
                    <a:lstStyle/>
                    <a:p>
                      <a:pPr marL="0" marR="0" algn="l" defTabSz="914400" rtl="0" eaLnBrk="1" latinLnBrk="0" hangingPunct="1">
                        <a:lnSpc>
                          <a:spcPct val="115000"/>
                        </a:lnSpc>
                        <a:spcBef>
                          <a:spcPts val="0"/>
                        </a:spcBef>
                        <a:spcAft>
                          <a:spcPts val="0"/>
                        </a:spcAft>
                      </a:pPr>
                      <a:r>
                        <a:rPr lang="en-US" sz="2400" kern="1200" dirty="0">
                          <a:solidFill>
                            <a:schemeClr val="bg1"/>
                          </a:solidFill>
                          <a:latin typeface="Arial" panose="020B0604020202020204" pitchFamily="34" charset="0"/>
                          <a:ea typeface="+mn-ea"/>
                          <a:cs typeface="Arial" panose="020B0604020202020204" pitchFamily="34" charset="0"/>
                        </a:rPr>
                        <a:t>MCAS Subject Area Test for High School</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dirty="0">
                          <a:solidFill>
                            <a:schemeClr val="bg1"/>
                          </a:solidFill>
                          <a:latin typeface="Arial" panose="020B0604020202020204" pitchFamily="34" charset="0"/>
                          <a:ea typeface="+mn-ea"/>
                          <a:cs typeface="Arial" panose="020B0604020202020204" pitchFamily="34" charset="0"/>
                        </a:rPr>
                        <a:t>Recommended Testing Times for Spring 2024 </a:t>
                      </a:r>
                      <a:br>
                        <a:rPr lang="en-US" sz="2400" kern="1200" dirty="0">
                          <a:solidFill>
                            <a:schemeClr val="bg1"/>
                          </a:solidFill>
                          <a:latin typeface="Arial" panose="020B0604020202020204" pitchFamily="34" charset="0"/>
                          <a:ea typeface="+mn-ea"/>
                          <a:cs typeface="Arial" panose="020B0604020202020204" pitchFamily="34" charset="0"/>
                        </a:rPr>
                      </a:br>
                      <a:r>
                        <a:rPr lang="en-US" sz="2400" kern="1200" dirty="0">
                          <a:solidFill>
                            <a:schemeClr val="bg1"/>
                          </a:solidFill>
                          <a:latin typeface="Arial" panose="020B0604020202020204" pitchFamily="34" charset="0"/>
                          <a:ea typeface="+mn-ea"/>
                          <a:cs typeface="Arial" panose="020B0604020202020204" pitchFamily="34" charset="0"/>
                        </a:rPr>
                        <a:t>(2 sessions per test)</a:t>
                      </a:r>
                    </a:p>
                  </a:txBody>
                  <a:tcPr marL="68580" marR="68580" marT="0" marB="0"/>
                </a:tc>
                <a:extLst>
                  <a:ext uri="{0D108BD9-81ED-4DB2-BD59-A6C34878D82A}">
                    <a16:rowId xmlns:a16="http://schemas.microsoft.com/office/drawing/2014/main" val="3660190228"/>
                  </a:ext>
                </a:extLst>
              </a:tr>
              <a:tr h="670452">
                <a:tc>
                  <a:txBody>
                    <a:bodyPr/>
                    <a:lstStyle/>
                    <a:p>
                      <a:pPr marL="0" marR="0">
                        <a:lnSpc>
                          <a:spcPct val="115000"/>
                        </a:lnSpc>
                        <a:spcBef>
                          <a:spcPts val="0"/>
                        </a:spcBef>
                        <a:spcAft>
                          <a:spcPts val="0"/>
                        </a:spcAft>
                      </a:pPr>
                      <a:r>
                        <a:rPr lang="en-US" sz="2800" kern="1200" dirty="0">
                          <a:solidFill>
                            <a:schemeClr val="dk1"/>
                          </a:solidFill>
                          <a:latin typeface="Arial" panose="020B0604020202020204" pitchFamily="34" charset="0"/>
                          <a:ea typeface="+mn-ea"/>
                          <a:cs typeface="Arial" panose="020B0604020202020204" pitchFamily="34" charset="0"/>
                        </a:rPr>
                        <a:t>Grade 10 ELA </a:t>
                      </a:r>
                    </a:p>
                  </a:txBody>
                  <a:tcPr marL="68580" marR="68580" marT="0" marB="0"/>
                </a:tc>
                <a:tc>
                  <a:txBody>
                    <a:bodyPr/>
                    <a:lstStyle/>
                    <a:p>
                      <a:pPr marL="0" marR="0">
                        <a:lnSpc>
                          <a:spcPct val="115000"/>
                        </a:lnSpc>
                        <a:spcBef>
                          <a:spcPts val="0"/>
                        </a:spcBef>
                        <a:spcAft>
                          <a:spcPts val="0"/>
                        </a:spcAft>
                      </a:pPr>
                      <a:r>
                        <a:rPr lang="en-US" sz="2800" i="1" kern="1200" dirty="0">
                          <a:solidFill>
                            <a:schemeClr val="dk1"/>
                          </a:solidFill>
                          <a:latin typeface="Arial" panose="020B0604020202020204" pitchFamily="34" charset="0"/>
                          <a:ea typeface="+mn-ea"/>
                          <a:cs typeface="Arial" panose="020B0604020202020204" pitchFamily="34" charset="0"/>
                        </a:rPr>
                        <a:t>Session 1: </a:t>
                      </a:r>
                      <a:r>
                        <a:rPr lang="en-US" sz="2800" kern="1200" dirty="0">
                          <a:solidFill>
                            <a:schemeClr val="dk1"/>
                          </a:solidFill>
                          <a:latin typeface="Arial" panose="020B0604020202020204" pitchFamily="34" charset="0"/>
                          <a:ea typeface="+mn-ea"/>
                          <a:cs typeface="Arial" panose="020B0604020202020204" pitchFamily="34" charset="0"/>
                        </a:rPr>
                        <a:t>2½ hours </a:t>
                      </a:r>
                    </a:p>
                    <a:p>
                      <a:pPr marL="0" marR="0">
                        <a:lnSpc>
                          <a:spcPct val="115000"/>
                        </a:lnSpc>
                        <a:spcBef>
                          <a:spcPts val="0"/>
                        </a:spcBef>
                        <a:spcAft>
                          <a:spcPts val="0"/>
                        </a:spcAft>
                      </a:pPr>
                      <a:r>
                        <a:rPr lang="en-US" sz="2800" i="1" kern="1200" dirty="0">
                          <a:solidFill>
                            <a:schemeClr val="dk1"/>
                          </a:solidFill>
                          <a:latin typeface="Arial" panose="020B0604020202020204" pitchFamily="34" charset="0"/>
                          <a:ea typeface="+mn-ea"/>
                          <a:cs typeface="Arial" panose="020B0604020202020204" pitchFamily="34" charset="0"/>
                        </a:rPr>
                        <a:t>Session 2:</a:t>
                      </a:r>
                      <a:r>
                        <a:rPr lang="en-US" sz="2800" kern="1200" dirty="0">
                          <a:solidFill>
                            <a:schemeClr val="dk1"/>
                          </a:solidFill>
                          <a:latin typeface="Arial" panose="020B0604020202020204" pitchFamily="34" charset="0"/>
                          <a:ea typeface="+mn-ea"/>
                          <a:cs typeface="Arial" panose="020B0604020202020204" pitchFamily="34" charset="0"/>
                        </a:rPr>
                        <a:t> 1½ to 2 hours</a:t>
                      </a:r>
                    </a:p>
                  </a:txBody>
                  <a:tcPr marL="68580" marR="68580" marT="0" marB="0"/>
                </a:tc>
                <a:extLst>
                  <a:ext uri="{0D108BD9-81ED-4DB2-BD59-A6C34878D82A}">
                    <a16:rowId xmlns:a16="http://schemas.microsoft.com/office/drawing/2014/main" val="1997843192"/>
                  </a:ext>
                </a:extLst>
              </a:tr>
              <a:tr h="320320">
                <a:tc>
                  <a:txBody>
                    <a:bodyPr/>
                    <a:lstStyle/>
                    <a:p>
                      <a:pPr marL="0" marR="0">
                        <a:lnSpc>
                          <a:spcPct val="115000"/>
                        </a:lnSpc>
                        <a:spcBef>
                          <a:spcPts val="0"/>
                        </a:spcBef>
                        <a:spcAft>
                          <a:spcPts val="0"/>
                        </a:spcAft>
                      </a:pPr>
                      <a:r>
                        <a:rPr lang="en-US" sz="2800" kern="1200" dirty="0">
                          <a:solidFill>
                            <a:schemeClr val="dk1"/>
                          </a:solidFill>
                          <a:latin typeface="Arial" panose="020B0604020202020204" pitchFamily="34" charset="0"/>
                          <a:ea typeface="+mn-ea"/>
                          <a:cs typeface="Arial" panose="020B0604020202020204" pitchFamily="34" charset="0"/>
                        </a:rPr>
                        <a:t>Grade 10 Mathematics </a:t>
                      </a:r>
                    </a:p>
                  </a:txBody>
                  <a:tcPr marL="68580" marR="68580" marT="0" marB="0"/>
                </a:tc>
                <a:tc>
                  <a:txBody>
                    <a:bodyPr/>
                    <a:lstStyle/>
                    <a:p>
                      <a:pPr marL="0" marR="0">
                        <a:lnSpc>
                          <a:spcPct val="115000"/>
                        </a:lnSpc>
                        <a:spcBef>
                          <a:spcPts val="0"/>
                        </a:spcBef>
                        <a:spcAft>
                          <a:spcPts val="0"/>
                        </a:spcAft>
                      </a:pPr>
                      <a:r>
                        <a:rPr lang="en-US" sz="2800" kern="1200" dirty="0">
                          <a:solidFill>
                            <a:schemeClr val="dk1"/>
                          </a:solidFill>
                          <a:latin typeface="Arial" panose="020B0604020202020204" pitchFamily="34" charset="0"/>
                          <a:ea typeface="+mn-ea"/>
                          <a:cs typeface="Arial" panose="020B0604020202020204" pitchFamily="34" charset="0"/>
                        </a:rPr>
                        <a:t>1½ to 2 hours per session</a:t>
                      </a:r>
                    </a:p>
                  </a:txBody>
                  <a:tcPr marL="68580" marR="68580" marT="0" marB="0"/>
                </a:tc>
                <a:extLst>
                  <a:ext uri="{0D108BD9-81ED-4DB2-BD59-A6C34878D82A}">
                    <a16:rowId xmlns:a16="http://schemas.microsoft.com/office/drawing/2014/main" val="3186431034"/>
                  </a:ext>
                </a:extLst>
              </a:tr>
              <a:tr h="497143">
                <a:tc>
                  <a:txBody>
                    <a:bodyPr/>
                    <a:lstStyle/>
                    <a:p>
                      <a:pPr marL="0" marR="0">
                        <a:lnSpc>
                          <a:spcPct val="115000"/>
                        </a:lnSpc>
                        <a:spcBef>
                          <a:spcPts val="0"/>
                        </a:spcBef>
                        <a:spcAft>
                          <a:spcPts val="0"/>
                        </a:spcAft>
                      </a:pPr>
                      <a:r>
                        <a:rPr lang="en-US" sz="2800" kern="1200" dirty="0">
                          <a:solidFill>
                            <a:schemeClr val="dk1"/>
                          </a:solidFill>
                          <a:latin typeface="Arial" panose="020B0604020202020204" pitchFamily="34" charset="0"/>
                          <a:ea typeface="+mn-ea"/>
                          <a:cs typeface="Arial" panose="020B0604020202020204" pitchFamily="34" charset="0"/>
                        </a:rPr>
                        <a:t>High School Science </a:t>
                      </a:r>
                      <a:endParaRPr lang="en-US" sz="240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2800" kern="1200" dirty="0">
                          <a:solidFill>
                            <a:schemeClr val="dk1"/>
                          </a:solidFill>
                          <a:latin typeface="Arial" panose="020B0604020202020204" pitchFamily="34" charset="0"/>
                          <a:ea typeface="+mn-ea"/>
                          <a:cs typeface="Arial" panose="020B0604020202020204" pitchFamily="34" charset="0"/>
                        </a:rPr>
                        <a:t>1½ hours per session</a:t>
                      </a:r>
                    </a:p>
                  </a:txBody>
                  <a:tcPr marL="68580" marR="68580" marT="0" marB="0"/>
                </a:tc>
                <a:extLst>
                  <a:ext uri="{0D108BD9-81ED-4DB2-BD59-A6C34878D82A}">
                    <a16:rowId xmlns:a16="http://schemas.microsoft.com/office/drawing/2014/main" val="1065329235"/>
                  </a:ext>
                </a:extLst>
              </a:tr>
            </a:tbl>
          </a:graphicData>
        </a:graphic>
      </p:graphicFrame>
    </p:spTree>
    <p:extLst>
      <p:ext uri="{BB962C8B-B14F-4D97-AF65-F5344CB8AC3E}">
        <p14:creationId xmlns:p14="http://schemas.microsoft.com/office/powerpoint/2010/main" val="485737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a:bodyPr>
          <a:lstStyle/>
          <a:p>
            <a:r>
              <a:rPr lang="en-US" sz="4400" dirty="0"/>
              <a:t>Preparing Students and Families for CBT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5142452" y="1673679"/>
            <a:ext cx="6681686" cy="4801978"/>
          </a:xfrm>
        </p:spPr>
        <p:txBody>
          <a:bodyPr>
            <a:normAutofit fontScale="85000" lnSpcReduction="10000"/>
          </a:bodyPr>
          <a:lstStyle/>
          <a:p>
            <a:pPr marL="457200" indent="-457200">
              <a:buFont typeface="Arial" panose="020B0604020202020204" pitchFamily="34" charset="0"/>
              <a:buChar char="•"/>
            </a:pPr>
            <a:r>
              <a:rPr lang="en-US" dirty="0">
                <a:hlinkClick r:id="rId2"/>
              </a:rPr>
              <a:t>Student tutorial</a:t>
            </a:r>
            <a:r>
              <a:rPr lang="en-US" dirty="0"/>
              <a:t> and </a:t>
            </a:r>
            <a:r>
              <a:rPr lang="en-US" dirty="0">
                <a:hlinkClick r:id="rId3"/>
              </a:rPr>
              <a:t>tutorial table of contents</a:t>
            </a:r>
            <a:endParaRPr lang="en-US" dirty="0"/>
          </a:p>
          <a:p>
            <a:pPr marL="914400" lvl="1" indent="-457200">
              <a:buFont typeface="Arial" panose="020B0604020202020204" pitchFamily="34" charset="0"/>
              <a:buChar char="•"/>
            </a:pPr>
            <a:r>
              <a:rPr lang="en-US" sz="2400" dirty="0">
                <a:solidFill>
                  <a:schemeClr val="tx1"/>
                </a:solidFill>
              </a:rPr>
              <a:t>Demonstration of the navigation, tools, and features for CBT</a:t>
            </a:r>
          </a:p>
          <a:p>
            <a:pPr marL="914400" lvl="1" indent="-457200">
              <a:buFont typeface="Arial" panose="020B0604020202020204" pitchFamily="34" charset="0"/>
              <a:buChar char="•"/>
            </a:pPr>
            <a:r>
              <a:rPr lang="en-US" sz="2400" dirty="0">
                <a:solidFill>
                  <a:schemeClr val="tx1"/>
                </a:solidFill>
              </a:rPr>
              <a:t>Students complete it independently (no audio)</a:t>
            </a:r>
          </a:p>
          <a:p>
            <a:pPr marL="457200" indent="-457200">
              <a:buFont typeface="Arial" panose="020B0604020202020204" pitchFamily="34" charset="0"/>
              <a:buChar char="•"/>
            </a:pPr>
            <a:r>
              <a:rPr lang="en-US" dirty="0">
                <a:hlinkClick r:id="rId4"/>
              </a:rPr>
              <a:t>Practice tests </a:t>
            </a:r>
            <a:endParaRPr lang="en-US" dirty="0"/>
          </a:p>
          <a:p>
            <a:pPr marL="914400" lvl="1" indent="-457200">
              <a:buFont typeface="Arial" panose="020B0604020202020204" pitchFamily="34" charset="0"/>
              <a:buChar char="•"/>
            </a:pPr>
            <a:r>
              <a:rPr lang="en-US" sz="2400" dirty="0">
                <a:solidFill>
                  <a:schemeClr val="tx1"/>
                </a:solidFill>
              </a:rPr>
              <a:t>Simulation of the tools and features for CBT</a:t>
            </a:r>
          </a:p>
          <a:p>
            <a:pPr marL="914400" lvl="1" indent="-457200">
              <a:buFont typeface="Arial" panose="020B0604020202020204" pitchFamily="34" charset="0"/>
              <a:buChar char="•"/>
            </a:pPr>
            <a:r>
              <a:rPr lang="en-US" sz="2400" dirty="0">
                <a:solidFill>
                  <a:schemeClr val="tx1"/>
                </a:solidFill>
              </a:rPr>
              <a:t>Include accessibility features and accommodated test forms</a:t>
            </a:r>
          </a:p>
          <a:p>
            <a:pPr marL="914400" lvl="1" indent="-457200">
              <a:buFont typeface="Arial" panose="020B0604020202020204" pitchFamily="34" charset="0"/>
              <a:buChar char="•"/>
            </a:pPr>
            <a:r>
              <a:rPr lang="en-US" sz="2400" dirty="0">
                <a:solidFill>
                  <a:schemeClr val="tx1"/>
                </a:solidFill>
              </a:rPr>
              <a:t>Equation editor guides and reference sheets for Math and STE</a:t>
            </a:r>
          </a:p>
          <a:p>
            <a:pPr marL="457200" indent="-457200">
              <a:buFont typeface="Arial" panose="020B0604020202020204" pitchFamily="34" charset="0"/>
              <a:buChar char="•"/>
            </a:pPr>
            <a:r>
              <a:rPr lang="en-US" sz="2400" dirty="0">
                <a:hlinkClick r:id="rId5"/>
              </a:rPr>
              <a:t>Digital Item Library </a:t>
            </a:r>
            <a:r>
              <a:rPr lang="en-US" sz="2400" dirty="0"/>
              <a:t>(previously released items)</a:t>
            </a:r>
          </a:p>
          <a:p>
            <a:pPr marL="457200" indent="-457200">
              <a:buFont typeface="Arial" panose="020B0604020202020204" pitchFamily="34" charset="0"/>
              <a:buChar char="•"/>
            </a:pPr>
            <a:r>
              <a:rPr lang="en-US" sz="2400" dirty="0">
                <a:hlinkClick r:id="rId6"/>
              </a:rPr>
              <a:t>Sample student work</a:t>
            </a:r>
            <a:r>
              <a:rPr lang="en-US" sz="2400" dirty="0"/>
              <a:t> from previous MCAS tests</a:t>
            </a:r>
          </a:p>
          <a:p>
            <a:pPr marL="457200" indent="-457200">
              <a:buFont typeface="Arial" panose="020B0604020202020204" pitchFamily="34" charset="0"/>
              <a:buChar char="•"/>
            </a:pPr>
            <a:r>
              <a:rPr lang="en-US" sz="2400" dirty="0">
                <a:hlinkClick r:id="rId7"/>
              </a:rPr>
              <a:t>Resources for parents/guardians</a:t>
            </a:r>
            <a:endParaRPr lang="en-US" sz="2400" dirty="0"/>
          </a:p>
          <a:p>
            <a:pPr marL="457200" indent="-457200">
              <a:buFont typeface="Arial" panose="020B0604020202020204" pitchFamily="34" charset="0"/>
              <a:buChar char="•"/>
            </a:pPr>
            <a:r>
              <a:rPr lang="en-US" sz="2400" dirty="0"/>
              <a:t>Topics in the PAM for meetings with students and parents/guardians (pages 38–41)</a:t>
            </a:r>
          </a:p>
        </p:txBody>
      </p:sp>
      <p:pic>
        <p:nvPicPr>
          <p:cNvPr id="6" name="Picture 5" descr="A sign surrounded by flowers&#10;&#10;Description automatically generated">
            <a:extLst>
              <a:ext uri="{FF2B5EF4-FFF2-40B4-BE49-F238E27FC236}">
                <a16:creationId xmlns:a16="http://schemas.microsoft.com/office/drawing/2014/main" id="{F6FDE698-EEDF-8D96-6B81-C531C94F87AB}"/>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38200" y="1595120"/>
            <a:ext cx="3924294" cy="4155440"/>
          </a:xfrm>
          <a:prstGeom prst="rect">
            <a:avLst/>
          </a:prstGeom>
        </p:spPr>
      </p:pic>
      <p:sp>
        <p:nvSpPr>
          <p:cNvPr id="7" name="TextBox 6">
            <a:extLst>
              <a:ext uri="{FF2B5EF4-FFF2-40B4-BE49-F238E27FC236}">
                <a16:creationId xmlns:a16="http://schemas.microsoft.com/office/drawing/2014/main" id="{F5539650-BFE6-DD0A-5D14-726A0243A927}"/>
              </a:ext>
            </a:extLst>
          </p:cNvPr>
          <p:cNvSpPr txBox="1"/>
          <p:nvPr/>
        </p:nvSpPr>
        <p:spPr>
          <a:xfrm>
            <a:off x="838200" y="5841524"/>
            <a:ext cx="3593862" cy="230832"/>
          </a:xfrm>
          <a:prstGeom prst="rect">
            <a:avLst/>
          </a:prstGeom>
          <a:noFill/>
        </p:spPr>
        <p:txBody>
          <a:bodyPr wrap="square" rtlCol="0">
            <a:spAutoFit/>
          </a:bodyPr>
          <a:lstStyle/>
          <a:p>
            <a:r>
              <a:rPr lang="en-US" sz="900" dirty="0">
                <a:hlinkClick r:id="rId9" tooltip="https://www.helpfulmum.com/2019/12/hip-operation-recovery-week-five.html"/>
              </a:rPr>
              <a:t>This Photo</a:t>
            </a:r>
            <a:r>
              <a:rPr lang="en-US" sz="900" dirty="0"/>
              <a:t> by Unknown Author is licensed under </a:t>
            </a:r>
            <a:r>
              <a:rPr lang="en-US" sz="900" dirty="0">
                <a:hlinkClick r:id="rId10" tooltip="https://creativecommons.org/licenses/by-nd/3.0/"/>
              </a:rPr>
              <a:t>CC BY-ND</a:t>
            </a:r>
            <a:endParaRPr lang="en-US" sz="900" dirty="0"/>
          </a:p>
        </p:txBody>
      </p:sp>
    </p:spTree>
    <p:extLst>
      <p:ext uri="{BB962C8B-B14F-4D97-AF65-F5344CB8AC3E}">
        <p14:creationId xmlns:p14="http://schemas.microsoft.com/office/powerpoint/2010/main" val="3413163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507921" y="346771"/>
            <a:ext cx="11684079" cy="866793"/>
          </a:xfrm>
        </p:spPr>
        <p:txBody>
          <a:bodyPr>
            <a:noAutofit/>
          </a:bodyPr>
          <a:lstStyle/>
          <a:p>
            <a:r>
              <a:rPr lang="en-US" sz="3400" dirty="0"/>
              <a:t>Prepare Materials that Your School Will Provide to Students</a:t>
            </a:r>
          </a:p>
        </p:txBody>
      </p:sp>
      <p:pic>
        <p:nvPicPr>
          <p:cNvPr id="7" name="Picture 6" descr="Two images displaying Tools Available for Testing by grade level and session">
            <a:extLst>
              <a:ext uri="{FF2B5EF4-FFF2-40B4-BE49-F238E27FC236}">
                <a16:creationId xmlns:a16="http://schemas.microsoft.com/office/drawing/2014/main" id="{2C14BD93-8D4F-A38B-E2EA-8F9D5CE7EC99}"/>
              </a:ext>
            </a:extLst>
          </p:cNvPr>
          <p:cNvPicPr>
            <a:picLocks noChangeAspect="1"/>
          </p:cNvPicPr>
          <p:nvPr/>
        </p:nvPicPr>
        <p:blipFill>
          <a:blip r:embed="rId2"/>
          <a:stretch>
            <a:fillRect/>
          </a:stretch>
        </p:blipFill>
        <p:spPr>
          <a:xfrm>
            <a:off x="647238" y="1349870"/>
            <a:ext cx="4280362" cy="3835783"/>
          </a:xfrm>
          <a:prstGeom prst="rect">
            <a:avLst/>
          </a:prstGeom>
        </p:spPr>
      </p:pic>
      <p:pic>
        <p:nvPicPr>
          <p:cNvPr id="9" name="Picture 8">
            <a:extLst>
              <a:ext uri="{FF2B5EF4-FFF2-40B4-BE49-F238E27FC236}">
                <a16:creationId xmlns:a16="http://schemas.microsoft.com/office/drawing/2014/main" id="{11AC89C2-ACC7-990C-6349-735ADED0E15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49960" y="1722470"/>
            <a:ext cx="4098089" cy="3051031"/>
          </a:xfrm>
          <a:prstGeom prst="rect">
            <a:avLst/>
          </a:prstGeom>
        </p:spPr>
      </p:pic>
      <p:sp>
        <p:nvSpPr>
          <p:cNvPr id="6" name="TextBox 5">
            <a:extLst>
              <a:ext uri="{FF2B5EF4-FFF2-40B4-BE49-F238E27FC236}">
                <a16:creationId xmlns:a16="http://schemas.microsoft.com/office/drawing/2014/main" id="{70123C0F-0DAC-C41C-A2EF-1F450FA0EA2C}"/>
              </a:ext>
            </a:extLst>
          </p:cNvPr>
          <p:cNvSpPr txBox="1"/>
          <p:nvPr/>
        </p:nvSpPr>
        <p:spPr>
          <a:xfrm>
            <a:off x="647238" y="5246835"/>
            <a:ext cx="1026131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 the list of materials that are required or permitted for testing, and materials prohibited from testing, refer to the PAM beginning on page 21.</a:t>
            </a:r>
          </a:p>
        </p:txBody>
      </p:sp>
    </p:spTree>
    <p:extLst>
      <p:ext uri="{BB962C8B-B14F-4D97-AF65-F5344CB8AC3E}">
        <p14:creationId xmlns:p14="http://schemas.microsoft.com/office/powerpoint/2010/main" val="1180729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000" dirty="0"/>
              <a:t>Go online to </a:t>
            </a:r>
            <a:r>
              <a:rPr lang="en-US" sz="4000" dirty="0">
                <a:hlinkClick r:id="rId2"/>
              </a:rPr>
              <a:t>www.mcasservicecenter.com</a:t>
            </a:r>
            <a:r>
              <a:rPr lang="en-US" sz="4000" dirty="0"/>
              <a:t> to complete the PCPA.</a:t>
            </a:r>
          </a:p>
        </p:txBody>
      </p:sp>
      <p:sp>
        <p:nvSpPr>
          <p:cNvPr id="5" name="TextBox 4">
            <a:extLst>
              <a:ext uri="{FF2B5EF4-FFF2-40B4-BE49-F238E27FC236}">
                <a16:creationId xmlns:a16="http://schemas.microsoft.com/office/drawing/2014/main" id="{AE5EA6CB-61CD-1F5F-70DC-0BE7DD634C88}"/>
              </a:ext>
            </a:extLst>
          </p:cNvPr>
          <p:cNvSpPr txBox="1"/>
          <p:nvPr/>
        </p:nvSpPr>
        <p:spPr>
          <a:xfrm>
            <a:off x="838199" y="1249136"/>
            <a:ext cx="10515599" cy="5078313"/>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effectLst/>
                <a:latin typeface="Arial" panose="020B0604020202020204" pitchFamily="34" charset="0"/>
                <a:cs typeface="Arial" panose="020B0604020202020204" pitchFamily="34" charset="0"/>
              </a:rPr>
              <a:t>Principals must complete the PCPA to certify that the school has followed proper MCAS test security protocols.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See PAM page 61 (section I, step 3) for steps to complete the PCPAs.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Note: </a:t>
            </a:r>
            <a:r>
              <a:rPr lang="en-US" sz="2000" dirty="0">
                <a:effectLst/>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he PCPA may not be completed by a designee.</a:t>
            </a:r>
            <a:r>
              <a:rPr lang="en-US" sz="2000" dirty="0">
                <a:effectLst/>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Use your school’s 2024 password for the </a:t>
            </a:r>
            <a:r>
              <a:rPr lang="en-US" sz="2400" dirty="0">
                <a:latin typeface="Arial" panose="020B0604020202020204" pitchFamily="34" charset="0"/>
                <a:cs typeface="Arial" panose="020B0604020202020204" pitchFamily="34" charset="0"/>
                <a:hlinkClick r:id="rId2"/>
              </a:rPr>
              <a:t>MCAS Service Center website</a:t>
            </a:r>
            <a:r>
              <a:rPr lang="en-US" sz="2400" dirty="0">
                <a:latin typeface="Arial" panose="020B0604020202020204" pitchFamily="34" charset="0"/>
                <a:cs typeface="Arial" panose="020B0604020202020204" pitchFamily="34" charset="0"/>
              </a:rPr>
              <a:t> to access the PCPA.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Password letters are in DropBox Central in DESE’s </a:t>
            </a:r>
            <a:r>
              <a:rPr lang="en-US" sz="2000" dirty="0">
                <a:latin typeface="Arial" panose="020B0604020202020204" pitchFamily="34" charset="0"/>
                <a:cs typeface="Arial" panose="020B0604020202020204" pitchFamily="34" charset="0"/>
                <a:hlinkClick r:id="rId3"/>
              </a:rPr>
              <a:t>Security Portal</a:t>
            </a:r>
            <a:r>
              <a:rPr lang="en-US" sz="2000" dirty="0">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See the </a:t>
            </a:r>
            <a:r>
              <a:rPr lang="en-US" sz="2000" dirty="0">
                <a:latin typeface="Arial" panose="020B0604020202020204" pitchFamily="34" charset="0"/>
                <a:cs typeface="Arial" panose="020B0604020202020204" pitchFamily="34" charset="0"/>
                <a:hlinkClick r:id="rId4"/>
              </a:rPr>
              <a:t>Nov. 28 Student Assessment Update</a:t>
            </a:r>
            <a:r>
              <a:rPr lang="en-US" sz="2000" dirty="0">
                <a:latin typeface="Arial" panose="020B0604020202020204" pitchFamily="34" charset="0"/>
                <a:cs typeface="Arial" panose="020B0604020202020204" pitchFamily="34" charset="0"/>
              </a:rPr>
              <a:t> for details.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Schools that do not find their password in their DropBox should email </a:t>
            </a:r>
            <a:r>
              <a:rPr lang="en-US" sz="2000" dirty="0">
                <a:latin typeface="Arial" panose="020B0604020202020204" pitchFamily="34" charset="0"/>
                <a:cs typeface="Arial" panose="020B0604020202020204" pitchFamily="34" charset="0"/>
                <a:hlinkClick r:id="rId5"/>
              </a:rPr>
              <a:t>MCAS@mass.gov</a:t>
            </a:r>
            <a:r>
              <a:rPr lang="en-US" sz="2000" dirty="0">
                <a:latin typeface="Arial" panose="020B0604020202020204" pitchFamily="34" charset="0"/>
                <a:cs typeface="Arial" panose="020B0604020202020204" pitchFamily="34" charset="0"/>
              </a:rPr>
              <a:t>, and questions about completing the PCPA should be sent to </a:t>
            </a:r>
            <a:r>
              <a:rPr lang="en-US" sz="2000" dirty="0">
                <a:latin typeface="Arial" panose="020B0604020202020204" pitchFamily="34" charset="0"/>
                <a:cs typeface="Arial" panose="020B0604020202020204" pitchFamily="34" charset="0"/>
                <a:hlinkClick r:id="rId6"/>
              </a:rPr>
              <a:t>mcas@cognia.org</a:t>
            </a:r>
            <a:r>
              <a:rPr lang="en-US" sz="20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dirty="0">
                <a:effectLst/>
                <a:latin typeface="Arial" panose="020B0604020202020204" pitchFamily="34" charset="0"/>
                <a:cs typeface="Arial" panose="020B0604020202020204" pitchFamily="34" charset="0"/>
              </a:rPr>
              <a:t>Deadline dates for submitting the PCPAs: </a:t>
            </a:r>
          </a:p>
          <a:p>
            <a:pPr marL="742950" lvl="1" indent="-285750">
              <a:buFont typeface="Arial" panose="020B0604020202020204" pitchFamily="34" charset="0"/>
              <a:buChar char="•"/>
            </a:pPr>
            <a:r>
              <a:rPr lang="en-US" sz="2000" dirty="0">
                <a:effectLst/>
                <a:latin typeface="Arial" panose="020B0604020202020204" pitchFamily="34" charset="0"/>
                <a:cs typeface="Arial" panose="020B0604020202020204" pitchFamily="34" charset="0"/>
              </a:rPr>
              <a:t>Grades 3–8: </a:t>
            </a:r>
            <a:r>
              <a:rPr lang="en-US" sz="2000" b="1" dirty="0">
                <a:effectLst/>
                <a:latin typeface="Arial" panose="020B0604020202020204" pitchFamily="34" charset="0"/>
                <a:cs typeface="Arial" panose="020B0604020202020204" pitchFamily="34" charset="0"/>
              </a:rPr>
              <a:t>May </a:t>
            </a:r>
            <a:r>
              <a:rPr lang="en-US" sz="2000" b="1" dirty="0">
                <a:latin typeface="Arial" panose="020B0604020202020204" pitchFamily="34" charset="0"/>
                <a:cs typeface="Arial" panose="020B0604020202020204" pitchFamily="34" charset="0"/>
              </a:rPr>
              <a:t>28</a:t>
            </a:r>
            <a:endParaRPr lang="en-US" sz="2000" b="1"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effectLst/>
                <a:latin typeface="Arial" panose="020B0604020202020204" pitchFamily="34" charset="0"/>
                <a:cs typeface="Arial" panose="020B0604020202020204" pitchFamily="34" charset="0"/>
              </a:rPr>
              <a:t>Grade 10 ELA and Math: </a:t>
            </a:r>
            <a:r>
              <a:rPr lang="en-US" sz="2000" b="1" dirty="0">
                <a:effectLst/>
                <a:latin typeface="Arial" panose="020B0604020202020204" pitchFamily="34" charset="0"/>
                <a:cs typeface="Arial" panose="020B0604020202020204" pitchFamily="34" charset="0"/>
              </a:rPr>
              <a:t>May </a:t>
            </a:r>
            <a:r>
              <a:rPr lang="en-US" sz="2000" b="1" dirty="0">
                <a:latin typeface="Arial" panose="020B0604020202020204" pitchFamily="34" charset="0"/>
                <a:cs typeface="Arial" panose="020B0604020202020204" pitchFamily="34" charset="0"/>
              </a:rPr>
              <a:t>30</a:t>
            </a:r>
            <a:r>
              <a:rPr lang="en-US" sz="2000" b="1" dirty="0">
                <a:effectLst/>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sz="2000" dirty="0">
                <a:effectLst/>
                <a:latin typeface="Arial" panose="020B0604020202020204" pitchFamily="34" charset="0"/>
                <a:cs typeface="Arial" panose="020B0604020202020204" pitchFamily="34" charset="0"/>
              </a:rPr>
              <a:t>High school Science: </a:t>
            </a:r>
            <a:r>
              <a:rPr lang="en-US" sz="2000" b="1" dirty="0">
                <a:effectLst/>
                <a:latin typeface="Arial" panose="020B0604020202020204" pitchFamily="34" charset="0"/>
                <a:cs typeface="Arial" panose="020B0604020202020204" pitchFamily="34" charset="0"/>
              </a:rPr>
              <a:t>June 13</a:t>
            </a:r>
          </a:p>
        </p:txBody>
      </p:sp>
    </p:spTree>
    <p:extLst>
      <p:ext uri="{BB962C8B-B14F-4D97-AF65-F5344CB8AC3E}">
        <p14:creationId xmlns:p14="http://schemas.microsoft.com/office/powerpoint/2010/main" val="3327134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Email student-specific questions to </a:t>
            </a:r>
            <a:r>
              <a:rPr lang="en-US" dirty="0">
                <a:solidFill>
                  <a:srgbClr val="101D35"/>
                </a:solidFill>
                <a:latin typeface="Arial" panose="020B0604020202020204" pitchFamily="34" charset="0"/>
                <a:cs typeface="Arial" panose="020B0604020202020204" pitchFamily="34" charset="0"/>
                <a:hlinkClick r:id="rId2"/>
              </a:rPr>
              <a:t>MCAS@mass.gov</a:t>
            </a:r>
            <a:r>
              <a:rPr lang="en-US" dirty="0">
                <a:solidFill>
                  <a:srgbClr val="101D35"/>
                </a:solidFill>
                <a:latin typeface="Arial" panose="020B0604020202020204" pitchFamily="34" charset="0"/>
                <a:cs typeface="Arial" panose="020B0604020202020204" pitchFamily="34" charset="0"/>
              </a:rPr>
              <a:t> instead of asking here.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This session is being recorded and will be available in about a week in the </a:t>
            </a:r>
            <a:r>
              <a:rPr lang="en-US" dirty="0">
                <a:latin typeface="Arial" panose="020B0604020202020204" pitchFamily="34" charset="0"/>
                <a:cs typeface="Arial" panose="020B0604020202020204" pitchFamily="34" charset="0"/>
                <a:hlinkClick r:id="rId3"/>
              </a:rPr>
              <a:t>MCAS Resource Center</a:t>
            </a:r>
            <a:r>
              <a:rPr lang="en-US" dirty="0">
                <a:solidFill>
                  <a:srgbClr val="101D35"/>
                </a:solidFill>
                <a:latin typeface="Arial" panose="020B0604020202020204" pitchFamily="34" charset="0"/>
                <a:cs typeface="Arial" panose="020B0604020202020204" pitchFamily="34" charset="0"/>
              </a:rPr>
              <a:t>, along with the slides.</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were also emailed out beforehand, and are being posted in the chat.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Closed captioning has been enabled for participants who need it. </a:t>
            </a:r>
          </a:p>
        </p:txBody>
      </p:sp>
    </p:spTree>
    <p:extLst>
      <p:ext uri="{BB962C8B-B14F-4D97-AF65-F5344CB8AC3E}">
        <p14:creationId xmlns:p14="http://schemas.microsoft.com/office/powerpoint/2010/main" val="327345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37898C-CA69-D0C0-C8A5-6F4B1C364BCB}"/>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0CD045AB-8B9F-26E8-F1FD-EBC4ABFE2F26}"/>
              </a:ext>
            </a:extLst>
          </p:cNvPr>
          <p:cNvSpPr>
            <a:spLocks noGrp="1"/>
          </p:cNvSpPr>
          <p:nvPr>
            <p:ph idx="1"/>
          </p:nvPr>
        </p:nvSpPr>
        <p:spPr>
          <a:xfrm>
            <a:off x="838200" y="2086984"/>
            <a:ext cx="10913918" cy="4054043"/>
          </a:xfrm>
        </p:spPr>
        <p:txBody>
          <a:bodyPr>
            <a:normAutofit lnSpcReduction="10000"/>
          </a:bodyPr>
          <a:lstStyle/>
          <a:p>
            <a:pPr marL="0" indent="0">
              <a:buNone/>
            </a:pPr>
            <a:r>
              <a:rPr lang="en-US" sz="3600" b="1" dirty="0"/>
              <a:t>As a principal or school test coordinator, who should you contact if you don’t have a PAN account?</a:t>
            </a:r>
            <a:endParaRPr lang="en-US" sz="3600" b="1" i="1" dirty="0"/>
          </a:p>
          <a:p>
            <a:endParaRPr lang="en-US" sz="3600" dirty="0"/>
          </a:p>
          <a:p>
            <a:pPr marL="1250950" lvl="1" indent="-742950">
              <a:buFont typeface="+mj-lt"/>
              <a:buAutoNum type="alphaUcPeriod"/>
            </a:pPr>
            <a:r>
              <a:rPr lang="en-US" sz="3200" dirty="0"/>
              <a:t>Another principal or test coordinator </a:t>
            </a:r>
          </a:p>
          <a:p>
            <a:pPr marL="1250950" lvl="1" indent="-742950">
              <a:buFont typeface="+mj-lt"/>
              <a:buAutoNum type="alphaUcPeriod"/>
            </a:pPr>
            <a:r>
              <a:rPr lang="en-US" sz="3200" dirty="0"/>
              <a:t>Technology coordinator </a:t>
            </a:r>
          </a:p>
          <a:p>
            <a:pPr marL="1250950" lvl="1" indent="-742950">
              <a:buFont typeface="+mj-lt"/>
              <a:buAutoNum type="alphaUcPeriod"/>
            </a:pPr>
            <a:r>
              <a:rPr lang="en-US" sz="3200" dirty="0"/>
              <a:t>Call the MCAS Service Center </a:t>
            </a:r>
          </a:p>
          <a:p>
            <a:pPr marL="1250950" lvl="1" indent="-742950">
              <a:buFont typeface="+mj-lt"/>
              <a:buAutoNum type="alphaUcPeriod"/>
            </a:pPr>
            <a:r>
              <a:rPr lang="en-US" sz="3200" dirty="0"/>
              <a:t>District test coordinator </a:t>
            </a:r>
          </a:p>
          <a:p>
            <a:endParaRPr lang="en-US" dirty="0"/>
          </a:p>
        </p:txBody>
      </p:sp>
    </p:spTree>
    <p:extLst>
      <p:ext uri="{BB962C8B-B14F-4D97-AF65-F5344CB8AC3E}">
        <p14:creationId xmlns:p14="http://schemas.microsoft.com/office/powerpoint/2010/main" val="1442272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dirty="0"/>
              <a:t>CBT Technology Preparations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52285" y="1484492"/>
            <a:ext cx="11310224" cy="5112953"/>
          </a:xfrm>
        </p:spPr>
        <p:txBody>
          <a:bodyPr vert="horz" lIns="91440" tIns="45720" rIns="91440" bIns="45720" rtlCol="0" anchor="t">
            <a:normAutofit lnSpcReduction="10000"/>
          </a:bodyPr>
          <a:lstStyle/>
          <a:p>
            <a:pPr marL="457200" indent="-457200">
              <a:buFont typeface="Arial" panose="020B0604020202020204" pitchFamily="34" charset="0"/>
              <a:buChar char="•"/>
            </a:pPr>
            <a:r>
              <a:rPr lang="en-US" sz="3200" dirty="0"/>
              <a:t>Meet with the technology coordinator to plan for set-up and troubleshooting during test administration. </a:t>
            </a:r>
          </a:p>
          <a:p>
            <a:pPr marL="914400" lvl="1" indent="-457200">
              <a:buFont typeface="Arial" panose="020B0604020202020204" pitchFamily="34" charset="0"/>
              <a:buChar char="•"/>
            </a:pPr>
            <a:r>
              <a:rPr lang="en-US" sz="2400" dirty="0">
                <a:solidFill>
                  <a:schemeClr val="tx1"/>
                </a:solidFill>
                <a:latin typeface="Arial"/>
                <a:cs typeface="Arial"/>
              </a:rPr>
              <a:t>See PAM page 49 (section B, step 1), and Appendix A (page 65).</a:t>
            </a:r>
          </a:p>
          <a:p>
            <a:pPr marL="914400" lvl="1" indent="-457200">
              <a:buFont typeface="Arial" panose="020B0604020202020204" pitchFamily="34" charset="0"/>
              <a:buChar char="•"/>
            </a:pPr>
            <a:r>
              <a:rPr lang="en-US" sz="2400" dirty="0">
                <a:solidFill>
                  <a:schemeClr val="tx1"/>
                </a:solidFill>
              </a:rPr>
              <a:t>Recommended steps: </a:t>
            </a:r>
          </a:p>
          <a:p>
            <a:pPr marL="1371600" lvl="2" indent="-457200">
              <a:buFont typeface="Arial" panose="020B0604020202020204" pitchFamily="34" charset="0"/>
              <a:buChar char="•"/>
            </a:pPr>
            <a:r>
              <a:rPr lang="en-US" sz="2200" dirty="0">
                <a:solidFill>
                  <a:schemeClr val="tx1"/>
                </a:solidFill>
              </a:rPr>
              <a:t>Review prior </a:t>
            </a:r>
            <a:r>
              <a:rPr lang="en-US" sz="2200" dirty="0">
                <a:solidFill>
                  <a:schemeClr val="tx1"/>
                </a:solidFill>
                <a:hlinkClick r:id="rId2"/>
              </a:rPr>
              <a:t>training sessions</a:t>
            </a:r>
            <a:r>
              <a:rPr lang="en-US" sz="2200" dirty="0">
                <a:solidFill>
                  <a:schemeClr val="tx1"/>
                </a:solidFill>
              </a:rPr>
              <a:t>. </a:t>
            </a:r>
          </a:p>
          <a:p>
            <a:pPr marL="1371600" lvl="2" indent="-457200">
              <a:buFont typeface="Arial" panose="020B0604020202020204" pitchFamily="34" charset="0"/>
              <a:buChar char="•"/>
            </a:pPr>
            <a:r>
              <a:rPr lang="en-US" sz="2200" dirty="0">
                <a:solidFill>
                  <a:schemeClr val="tx1"/>
                </a:solidFill>
                <a:hlinkClick r:id="rId3"/>
              </a:rPr>
              <a:t>Register</a:t>
            </a:r>
            <a:r>
              <a:rPr lang="en-US" sz="2200" dirty="0">
                <a:solidFill>
                  <a:schemeClr val="tx1"/>
                </a:solidFill>
              </a:rPr>
              <a:t> for the Pre-Administration Tasks for Technology Staff session on February 5.</a:t>
            </a:r>
          </a:p>
          <a:p>
            <a:pPr marL="1371600" lvl="2" indent="-457200">
              <a:buFont typeface="Arial" panose="020B0604020202020204" pitchFamily="34" charset="0"/>
              <a:buChar char="•"/>
            </a:pPr>
            <a:r>
              <a:rPr lang="en-US" sz="2200" dirty="0">
                <a:solidFill>
                  <a:schemeClr val="tx1"/>
                </a:solidFill>
              </a:rPr>
              <a:t>Schedule </a:t>
            </a:r>
            <a:r>
              <a:rPr lang="en-US" sz="2200" dirty="0">
                <a:solidFill>
                  <a:schemeClr val="tx1"/>
                </a:solidFill>
                <a:hlinkClick r:id="rId4"/>
              </a:rPr>
              <a:t>one-on-one technology support</a:t>
            </a:r>
            <a:r>
              <a:rPr lang="en-US" sz="2200" dirty="0">
                <a:solidFill>
                  <a:schemeClr val="tx1"/>
                </a:solidFill>
              </a:rPr>
              <a:t> prior to administration.</a:t>
            </a:r>
          </a:p>
          <a:p>
            <a:pPr marL="914400" lvl="1" indent="-457200">
              <a:buFont typeface="Arial" panose="020B0604020202020204" pitchFamily="34" charset="0"/>
              <a:buChar char="•"/>
            </a:pPr>
            <a:r>
              <a:rPr lang="en-US" sz="2400" dirty="0">
                <a:solidFill>
                  <a:schemeClr val="tx1"/>
                </a:solidFill>
              </a:rPr>
              <a:t>Schedule district support techs for testing days, whenever possible.</a:t>
            </a:r>
          </a:p>
          <a:p>
            <a:pPr marL="914400" lvl="1" indent="-457200">
              <a:buFont typeface="Arial" panose="020B0604020202020204" pitchFamily="34" charset="0"/>
              <a:buChar char="•"/>
            </a:pPr>
            <a:r>
              <a:rPr lang="en-US" sz="2400" dirty="0">
                <a:solidFill>
                  <a:schemeClr val="tx1"/>
                </a:solidFill>
              </a:rPr>
              <a:t>Prepare devices, hardware, and network settings </a:t>
            </a:r>
          </a:p>
          <a:p>
            <a:pPr marL="1371600" lvl="2" indent="-457200">
              <a:buFont typeface="Arial" panose="020B0604020202020204" pitchFamily="34" charset="0"/>
              <a:buChar char="•"/>
            </a:pPr>
            <a:r>
              <a:rPr lang="en-US" sz="2200" dirty="0">
                <a:solidFill>
                  <a:schemeClr val="tx1"/>
                </a:solidFill>
              </a:rPr>
              <a:t>Can use the </a:t>
            </a:r>
            <a:r>
              <a:rPr lang="en-US" sz="2200" dirty="0">
                <a:solidFill>
                  <a:schemeClr val="tx1"/>
                </a:solidFill>
                <a:hlinkClick r:id="rId5"/>
              </a:rPr>
              <a:t>Computer-based Testing Device Planner</a:t>
            </a:r>
            <a:endParaRPr lang="en-US" sz="2200" dirty="0">
              <a:solidFill>
                <a:schemeClr val="tx1"/>
              </a:solidFill>
            </a:endParaRPr>
          </a:p>
          <a:p>
            <a:pPr marL="1371600" lvl="2" indent="-457200">
              <a:buFont typeface="Arial" panose="020B0604020202020204" pitchFamily="34" charset="0"/>
              <a:buChar char="•"/>
            </a:pPr>
            <a:r>
              <a:rPr lang="en-US" sz="2200" dirty="0">
                <a:solidFill>
                  <a:schemeClr val="tx1"/>
                </a:solidFill>
              </a:rPr>
              <a:t>e.g., power strips, battery adapters, extension cords, extra devices for each testing area, external keyboards for tablets, headphones for text-to-speech accommodation</a:t>
            </a:r>
          </a:p>
        </p:txBody>
      </p:sp>
    </p:spTree>
    <p:extLst>
      <p:ext uri="{BB962C8B-B14F-4D97-AF65-F5344CB8AC3E}">
        <p14:creationId xmlns:p14="http://schemas.microsoft.com/office/powerpoint/2010/main" val="620698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199" y="382343"/>
            <a:ext cx="10974355" cy="866793"/>
          </a:xfrm>
        </p:spPr>
        <p:txBody>
          <a:bodyPr>
            <a:noAutofit/>
          </a:bodyPr>
          <a:lstStyle/>
          <a:p>
            <a:r>
              <a:rPr lang="en-US" sz="4400" dirty="0"/>
              <a:t>CBT Technology Preparations (cont’d)</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872355" cy="4381888"/>
          </a:xfrm>
        </p:spPr>
        <p:txBody>
          <a:bodyPr>
            <a:normAutofit/>
          </a:bodyPr>
          <a:lstStyle/>
          <a:p>
            <a:pPr marL="457200" indent="-457200">
              <a:buFont typeface="Arial" panose="020B0604020202020204" pitchFamily="34" charset="0"/>
              <a:buChar char="•"/>
            </a:pPr>
            <a:r>
              <a:rPr lang="en-US" sz="3200" dirty="0"/>
              <a:t>Familiarize test administrators with tasks they will need to complete in PAN.</a:t>
            </a:r>
          </a:p>
          <a:p>
            <a:pPr marL="914400" lvl="1" indent="-457200">
              <a:buFont typeface="Arial" panose="020B0604020202020204" pitchFamily="34" charset="0"/>
              <a:buChar char="•"/>
            </a:pPr>
            <a:r>
              <a:rPr lang="en-US" sz="2600" dirty="0">
                <a:solidFill>
                  <a:schemeClr val="tx1"/>
                </a:solidFill>
              </a:rPr>
              <a:t>List of modules and tasks to complete in PAN: PAM pages 37–38 </a:t>
            </a:r>
          </a:p>
          <a:p>
            <a:pPr marL="914400" lvl="1" indent="-457200">
              <a:buFont typeface="Arial" panose="020B0604020202020204" pitchFamily="34" charset="0"/>
              <a:buChar char="•"/>
            </a:pPr>
            <a:r>
              <a:rPr lang="en-US" sz="2600" dirty="0">
                <a:solidFill>
                  <a:schemeClr val="tx1"/>
                </a:solidFill>
              </a:rPr>
              <a:t>Instructions and troubleshooting steps: CBT TAM Appendix B</a:t>
            </a:r>
          </a:p>
          <a:p>
            <a:pPr marL="914400" lvl="1" indent="-457200">
              <a:buFont typeface="Arial" panose="020B0604020202020204" pitchFamily="34" charset="0"/>
              <a:buChar char="•"/>
            </a:pPr>
            <a:r>
              <a:rPr lang="en-US" sz="2600" dirty="0">
                <a:solidFill>
                  <a:schemeClr val="tx1"/>
                </a:solidFill>
              </a:rPr>
              <a:t>If there is a technology situation in which a student is waiting more than 15–20 minutes, schedule the student to complete the session at another time, after calling the MCAS Service Center for support (800-737-5103).</a:t>
            </a:r>
          </a:p>
          <a:p>
            <a:endParaRPr lang="en-US" sz="3200" dirty="0"/>
          </a:p>
        </p:txBody>
      </p:sp>
    </p:spTree>
    <p:extLst>
      <p:ext uri="{BB962C8B-B14F-4D97-AF65-F5344CB8AC3E}">
        <p14:creationId xmlns:p14="http://schemas.microsoft.com/office/powerpoint/2010/main" val="2629896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F26BF5-1523-C029-3A10-541725531294}"/>
              </a:ext>
            </a:extLst>
          </p:cNvPr>
          <p:cNvSpPr txBox="1">
            <a:spLocks noGrp="1"/>
          </p:cNvSpPr>
          <p:nvPr>
            <p:ph type="title" idx="4294967295"/>
          </p:nvPr>
        </p:nvSpPr>
        <p:spPr>
          <a:xfrm>
            <a:off x="465991" y="219057"/>
            <a:ext cx="10990385" cy="800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rPr>
              <a:t>Network and Device Testing</a:t>
            </a:r>
          </a:p>
        </p:txBody>
      </p:sp>
      <p:sp>
        <p:nvSpPr>
          <p:cNvPr id="2" name="TextBox 1">
            <a:extLst>
              <a:ext uri="{FF2B5EF4-FFF2-40B4-BE49-F238E27FC236}">
                <a16:creationId xmlns:a16="http://schemas.microsoft.com/office/drawing/2014/main" id="{0739BCAA-C1D1-4169-904F-0E81DB9659C4}"/>
              </a:ext>
            </a:extLst>
          </p:cNvPr>
          <p:cNvSpPr txBox="1"/>
          <p:nvPr/>
        </p:nvSpPr>
        <p:spPr>
          <a:xfrm>
            <a:off x="8757138" y="2162908"/>
            <a:ext cx="2998177" cy="2369880"/>
          </a:xfrm>
          <a:prstGeom prst="rect">
            <a:avLst/>
          </a:prstGeom>
          <a:noFill/>
        </p:spPr>
        <p:txBody>
          <a:bodyPr wrap="square" rtlCol="0">
            <a:spAutoFit/>
          </a:bodyPr>
          <a:lstStyle/>
          <a:p>
            <a:r>
              <a:rPr lang="en-US" sz="2800" b="1" u="sng" dirty="0">
                <a:latin typeface="Arial" panose="020B0604020202020204" pitchFamily="34" charset="0"/>
                <a:cs typeface="Arial" panose="020B0604020202020204" pitchFamily="34" charset="0"/>
              </a:rPr>
              <a:t>Resources: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hlinkClick r:id="rId3"/>
              </a:rPr>
              <a:t>Infrastructure Trial Readiness Guide</a:t>
            </a:r>
            <a:r>
              <a:rPr lang="en-US" sz="2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Infrastructure Trial trainings </a:t>
            </a:r>
            <a:r>
              <a:rPr lang="en-US" sz="2400" dirty="0">
                <a:latin typeface="Arial" panose="020B0604020202020204" pitchFamily="34" charset="0"/>
                <a:cs typeface="Arial" panose="020B0604020202020204" pitchFamily="34" charset="0"/>
                <a:hlinkClick r:id="rId4"/>
              </a:rPr>
              <a:t>slides and recordings</a:t>
            </a:r>
            <a:endParaRPr lang="en-US"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377C97F-076E-4571-B5D2-68C00C03218F}"/>
              </a:ext>
            </a:extLst>
          </p:cNvPr>
          <p:cNvPicPr>
            <a:picLocks noChangeAspect="1"/>
          </p:cNvPicPr>
          <p:nvPr/>
        </p:nvPicPr>
        <p:blipFill>
          <a:blip r:embed="rId5"/>
          <a:stretch>
            <a:fillRect/>
          </a:stretch>
        </p:blipFill>
        <p:spPr>
          <a:xfrm>
            <a:off x="1915300" y="1019908"/>
            <a:ext cx="5724525" cy="5419725"/>
          </a:xfrm>
          <a:prstGeom prst="rect">
            <a:avLst/>
          </a:prstGeom>
        </p:spPr>
      </p:pic>
    </p:spTree>
    <p:extLst>
      <p:ext uri="{BB962C8B-B14F-4D97-AF65-F5344CB8AC3E}">
        <p14:creationId xmlns:p14="http://schemas.microsoft.com/office/powerpoint/2010/main" val="271757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175866"/>
            <a:ext cx="10515600" cy="866793"/>
          </a:xfrm>
        </p:spPr>
        <p:txBody>
          <a:bodyPr>
            <a:noAutofit/>
          </a:bodyPr>
          <a:lstStyle/>
          <a:p>
            <a:r>
              <a:rPr lang="en-US" sz="4200" dirty="0"/>
              <a:t>Steps to Complete During and After Testing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467201"/>
            <a:ext cx="10986655" cy="4663012"/>
          </a:xfrm>
        </p:spPr>
        <p:txBody>
          <a:bodyPr>
            <a:normAutofit/>
          </a:bodyPr>
          <a:lstStyle/>
          <a:p>
            <a:pPr marL="457200" indent="-457200">
              <a:buFont typeface="Arial" panose="020B0604020202020204" pitchFamily="34" charset="0"/>
              <a:buChar char="•"/>
            </a:pPr>
            <a:r>
              <a:rPr lang="en-US" sz="3200" dirty="0"/>
              <a:t>CBT tasks for principals/test coordinators will be discussed during upcoming </a:t>
            </a:r>
            <a:r>
              <a:rPr lang="en-US" sz="3200" dirty="0">
                <a:hlinkClick r:id="rId2"/>
              </a:rPr>
              <a:t>trainings</a:t>
            </a:r>
            <a:r>
              <a:rPr lang="en-US" sz="3200" dirty="0"/>
              <a:t> </a:t>
            </a:r>
          </a:p>
          <a:p>
            <a:pPr marL="914400" lvl="1" indent="-457200">
              <a:buFont typeface="Arial" panose="020B0604020202020204" pitchFamily="34" charset="0"/>
              <a:buChar char="•"/>
            </a:pPr>
            <a:r>
              <a:rPr lang="en-US" sz="2400" dirty="0">
                <a:solidFill>
                  <a:schemeClr val="tx1"/>
                </a:solidFill>
              </a:rPr>
              <a:t>Tasks to complete during testing: beginning on PAM page 58</a:t>
            </a:r>
          </a:p>
          <a:p>
            <a:pPr marL="914400" lvl="1" indent="-457200">
              <a:buFont typeface="Arial" panose="020B0604020202020204" pitchFamily="34" charset="0"/>
              <a:buChar char="•"/>
            </a:pPr>
            <a:r>
              <a:rPr lang="en-US" sz="2400" dirty="0">
                <a:solidFill>
                  <a:schemeClr val="tx1"/>
                </a:solidFill>
              </a:rPr>
              <a:t>Tasks to complete after testing: beginning on PAM page 60</a:t>
            </a:r>
          </a:p>
          <a:p>
            <a:pPr marL="457200" indent="-457200">
              <a:buFont typeface="Arial" panose="020B0604020202020204" pitchFamily="34" charset="0"/>
              <a:buChar char="•"/>
            </a:pPr>
            <a:r>
              <a:rPr lang="en-US" sz="3200" dirty="0"/>
              <a:t>Ask the district SIMS contact to update student data as necessary. </a:t>
            </a:r>
          </a:p>
          <a:p>
            <a:pPr marL="457200" indent="-457200">
              <a:buFont typeface="Arial" panose="020B0604020202020204" pitchFamily="34" charset="0"/>
              <a:buChar char="•"/>
            </a:pPr>
            <a:r>
              <a:rPr lang="en-US" sz="3200" dirty="0"/>
              <a:t>Be prepared to check preliminary data according to the reporting schedule, which will be provided in a spring edition of the </a:t>
            </a:r>
            <a:r>
              <a:rPr lang="en-US" sz="3200" dirty="0">
                <a:hlinkClick r:id="rId3"/>
              </a:rPr>
              <a:t>Student Assessment Update</a:t>
            </a:r>
            <a:r>
              <a:rPr lang="en-US" sz="3200" dirty="0"/>
              <a:t>.</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960495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0CBAB-7FF3-27EF-A57C-C455DDA2D528}"/>
              </a:ext>
            </a:extLst>
          </p:cNvPr>
          <p:cNvSpPr>
            <a:spLocks noGrp="1"/>
          </p:cNvSpPr>
          <p:nvPr>
            <p:ph type="title" idx="4294967295"/>
          </p:nvPr>
        </p:nvSpPr>
        <p:spPr>
          <a:xfrm>
            <a:off x="529086" y="241688"/>
            <a:ext cx="11425381" cy="1042988"/>
          </a:xfrm>
        </p:spPr>
        <p:txBody>
          <a:bodyPr>
            <a:normAutofit/>
          </a:bodyPr>
          <a:lstStyle/>
          <a:p>
            <a:r>
              <a:rPr lang="en-US" dirty="0">
                <a:solidFill>
                  <a:srgbClr val="3647B6"/>
                </a:solidFill>
              </a:rPr>
              <a:t>Training Sessions on PAN</a:t>
            </a:r>
          </a:p>
        </p:txBody>
      </p:sp>
      <p:sp>
        <p:nvSpPr>
          <p:cNvPr id="5" name="TextBox 4">
            <a:extLst>
              <a:ext uri="{FF2B5EF4-FFF2-40B4-BE49-F238E27FC236}">
                <a16:creationId xmlns:a16="http://schemas.microsoft.com/office/drawing/2014/main" id="{B7C2C6C2-4533-45A0-B2D0-4BE5E31EFB99}"/>
              </a:ext>
            </a:extLst>
          </p:cNvPr>
          <p:cNvSpPr txBox="1"/>
          <p:nvPr/>
        </p:nvSpPr>
        <p:spPr>
          <a:xfrm>
            <a:off x="145777" y="4405081"/>
            <a:ext cx="11900445" cy="1754326"/>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Additional sessions offered for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technology coordinators for test administration preparation,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curriculum coordinators and teachers on constructed responses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Registration available at </a:t>
            </a:r>
            <a:r>
              <a:rPr lang="en-US" dirty="0">
                <a:latin typeface="Arial" panose="020B0604020202020204" pitchFamily="34" charset="0"/>
                <a:cs typeface="Arial" panose="020B0604020202020204" pitchFamily="34" charset="0"/>
                <a:hlinkClick r:id="rId3"/>
              </a:rPr>
              <a:t>www.doe.mass.edu/mcas/training.html</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About a week after each session, the recording and slides are posted at </a:t>
            </a:r>
            <a:r>
              <a:rPr lang="en-US" dirty="0">
                <a:latin typeface="Arial" panose="020B0604020202020204" pitchFamily="34" charset="0"/>
                <a:cs typeface="Arial" panose="020B0604020202020204" pitchFamily="34" charset="0"/>
                <a:hlinkClick r:id="rId4"/>
              </a:rPr>
              <a:t>mcas.pearsonsupport.com/training/</a:t>
            </a:r>
            <a:r>
              <a:rPr lang="en-US" dirty="0">
                <a:latin typeface="Arial" panose="020B0604020202020204" pitchFamily="34" charset="0"/>
                <a:cs typeface="Arial" panose="020B0604020202020204" pitchFamily="34" charset="0"/>
              </a:rPr>
              <a:t> for test administration sessions (slides for sessions on constructed responses will be on </a:t>
            </a:r>
            <a:r>
              <a:rPr lang="en-US" dirty="0">
                <a:latin typeface="Arial" panose="020B0604020202020204" pitchFamily="34" charset="0"/>
                <a:cs typeface="Arial" panose="020B0604020202020204" pitchFamily="34" charset="0"/>
                <a:hlinkClick r:id="rId5"/>
              </a:rPr>
              <a:t>DESE website</a:t>
            </a:r>
            <a:r>
              <a:rPr lang="en-US" dirty="0">
                <a:latin typeface="Arial" panose="020B0604020202020204" pitchFamily="34" charset="0"/>
                <a:cs typeface="Arial" panose="020B0604020202020204" pitchFamily="34" charset="0"/>
              </a:rPr>
              <a:t>).</a:t>
            </a:r>
          </a:p>
        </p:txBody>
      </p:sp>
      <p:graphicFrame>
        <p:nvGraphicFramePr>
          <p:cNvPr id="6" name="Table 4">
            <a:extLst>
              <a:ext uri="{FF2B5EF4-FFF2-40B4-BE49-F238E27FC236}">
                <a16:creationId xmlns:a16="http://schemas.microsoft.com/office/drawing/2014/main" id="{D7B4FD80-10B5-4EFE-9BE9-4B58F3D95695}"/>
              </a:ext>
            </a:extLst>
          </p:cNvPr>
          <p:cNvGraphicFramePr>
            <a:graphicFrameLocks noGrp="1"/>
          </p:cNvGraphicFramePr>
          <p:nvPr/>
        </p:nvGraphicFramePr>
        <p:xfrm>
          <a:off x="159021" y="1113041"/>
          <a:ext cx="11887201" cy="3176877"/>
        </p:xfrm>
        <a:graphic>
          <a:graphicData uri="http://schemas.openxmlformats.org/drawingml/2006/table">
            <a:tbl>
              <a:tblPr firstRow="1" bandRow="1">
                <a:tableStyleId>{5C22544A-7EE6-4342-B048-85BDC9FD1C3A}</a:tableStyleId>
              </a:tblPr>
              <a:tblGrid>
                <a:gridCol w="2519681">
                  <a:extLst>
                    <a:ext uri="{9D8B030D-6E8A-4147-A177-3AD203B41FA5}">
                      <a16:colId xmlns:a16="http://schemas.microsoft.com/office/drawing/2014/main" val="2610822780"/>
                    </a:ext>
                  </a:extLst>
                </a:gridCol>
                <a:gridCol w="3830320">
                  <a:extLst>
                    <a:ext uri="{9D8B030D-6E8A-4147-A177-3AD203B41FA5}">
                      <a16:colId xmlns:a16="http://schemas.microsoft.com/office/drawing/2014/main" val="4040530287"/>
                    </a:ext>
                  </a:extLst>
                </a:gridCol>
                <a:gridCol w="5537200">
                  <a:extLst>
                    <a:ext uri="{9D8B030D-6E8A-4147-A177-3AD203B41FA5}">
                      <a16:colId xmlns:a16="http://schemas.microsoft.com/office/drawing/2014/main" val="807124936"/>
                    </a:ext>
                  </a:extLst>
                </a:gridCol>
              </a:tblGrid>
              <a:tr h="243187">
                <a:tc>
                  <a:txBody>
                    <a:bodyPr/>
                    <a:lstStyle/>
                    <a:p>
                      <a:r>
                        <a:rPr lang="en-US" sz="1600" dirty="0">
                          <a:latin typeface="Arial" panose="020B0604020202020204" pitchFamily="34" charset="0"/>
                          <a:cs typeface="Arial" panose="020B0604020202020204" pitchFamily="34" charset="0"/>
                        </a:rPr>
                        <a:t>Date</a:t>
                      </a:r>
                    </a:p>
                  </a:txBody>
                  <a:tcPr/>
                </a:tc>
                <a:tc>
                  <a:txBody>
                    <a:bodyPr/>
                    <a:lstStyle/>
                    <a:p>
                      <a:r>
                        <a:rPr lang="en-US" sz="1600" dirty="0">
                          <a:latin typeface="Arial" panose="020B0604020202020204" pitchFamily="34" charset="0"/>
                          <a:cs typeface="Arial" panose="020B0604020202020204" pitchFamily="34" charset="0"/>
                        </a:rPr>
                        <a:t>Session</a:t>
                      </a:r>
                    </a:p>
                  </a:txBody>
                  <a:tcPr/>
                </a:tc>
                <a:tc>
                  <a:txBody>
                    <a:bodyPr/>
                    <a:lstStyle/>
                    <a:p>
                      <a:r>
                        <a:rPr lang="en-US" sz="1600" dirty="0">
                          <a:latin typeface="Arial" panose="020B0604020202020204" pitchFamily="34" charset="0"/>
                          <a:cs typeface="Arial" panose="020B0604020202020204" pitchFamily="34" charset="0"/>
                        </a:rPr>
                        <a:t>Audience</a:t>
                      </a:r>
                    </a:p>
                  </a:txBody>
                  <a:tcPr/>
                </a:tc>
                <a:extLst>
                  <a:ext uri="{0D108BD9-81ED-4DB2-BD59-A6C34878D82A}">
                    <a16:rowId xmlns:a16="http://schemas.microsoft.com/office/drawing/2014/main" val="4182604619"/>
                  </a:ext>
                </a:extLst>
              </a:tr>
              <a:tr h="265295">
                <a:tc>
                  <a:txBody>
                    <a:bodyPr/>
                    <a:lstStyle/>
                    <a:p>
                      <a:r>
                        <a:rPr lang="en-US" sz="1800" dirty="0">
                          <a:latin typeface="Arial" panose="020B0604020202020204" pitchFamily="34" charset="0"/>
                          <a:cs typeface="Arial" panose="020B0604020202020204" pitchFamily="34" charset="0"/>
                        </a:rPr>
                        <a:t>Tuesday, February 27</a:t>
                      </a:r>
                    </a:p>
                  </a:txBody>
                  <a:tcPr/>
                </a:tc>
                <a:tc>
                  <a:txBody>
                    <a:bodyPr/>
                    <a:lstStyle/>
                    <a:p>
                      <a:r>
                        <a:rPr lang="en-US" sz="1800" dirty="0">
                          <a:latin typeface="Arial" panose="020B0604020202020204" pitchFamily="34" charset="0"/>
                          <a:cs typeface="Arial" panose="020B0604020202020204" pitchFamily="34" charset="0"/>
                        </a:rPr>
                        <a:t>Tasks in PAN </a:t>
                      </a:r>
                      <a:r>
                        <a:rPr lang="en-US" sz="1800" b="1" dirty="0">
                          <a:latin typeface="Arial" panose="020B0604020202020204" pitchFamily="34" charset="0"/>
                          <a:cs typeface="Arial" panose="020B0604020202020204" pitchFamily="34" charset="0"/>
                        </a:rPr>
                        <a:t>Before</a:t>
                      </a:r>
                      <a:r>
                        <a:rPr lang="en-US" sz="1800" dirty="0">
                          <a:latin typeface="Arial" panose="020B0604020202020204" pitchFamily="34" charset="0"/>
                          <a:cs typeface="Arial" panose="020B0604020202020204" pitchFamily="34" charset="0"/>
                        </a:rPr>
                        <a:t> Testing</a:t>
                      </a:r>
                    </a:p>
                  </a:txBody>
                  <a:tcPr/>
                </a:tc>
                <a:tc>
                  <a:txBody>
                    <a:bodyPr/>
                    <a:lstStyle/>
                    <a:p>
                      <a:r>
                        <a:rPr lang="en-US" sz="1800" dirty="0">
                          <a:latin typeface="Arial" panose="020B0604020202020204" pitchFamily="34" charset="0"/>
                          <a:cs typeface="Arial" panose="020B0604020202020204" pitchFamily="34" charset="0"/>
                        </a:rPr>
                        <a:t>Principals and test coordinators</a:t>
                      </a:r>
                    </a:p>
                  </a:txBody>
                  <a:tcPr/>
                </a:tc>
                <a:extLst>
                  <a:ext uri="{0D108BD9-81ED-4DB2-BD59-A6C34878D82A}">
                    <a16:rowId xmlns:a16="http://schemas.microsoft.com/office/drawing/2014/main" val="1198215527"/>
                  </a:ext>
                </a:extLst>
              </a:tr>
              <a:tr h="1061180">
                <a:tc>
                  <a:txBody>
                    <a:bodyPr/>
                    <a:lstStyle/>
                    <a:p>
                      <a:r>
                        <a:rPr lang="en-US" sz="1800" dirty="0">
                          <a:latin typeface="Arial" panose="020B0604020202020204" pitchFamily="34" charset="0"/>
                          <a:cs typeface="Arial" panose="020B0604020202020204" pitchFamily="34" charset="0"/>
                        </a:rPr>
                        <a:t>Thursday, February 29</a:t>
                      </a:r>
                    </a:p>
                  </a:txBody>
                  <a:tcPr/>
                </a:tc>
                <a:tc>
                  <a:txBody>
                    <a:bodyPr/>
                    <a:lstStyle/>
                    <a:p>
                      <a:r>
                        <a:rPr lang="en-US" sz="1800" dirty="0">
                          <a:latin typeface="Arial" panose="020B0604020202020204" pitchFamily="34" charset="0"/>
                          <a:cs typeface="Arial" panose="020B0604020202020204" pitchFamily="34" charset="0"/>
                        </a:rPr>
                        <a:t>PAN Tasks for Accessibility and Accommodations</a:t>
                      </a:r>
                    </a:p>
                  </a:txBody>
                  <a:tcPr/>
                </a:tc>
                <a:tc>
                  <a:txBody>
                    <a:bodyPr/>
                    <a:lstStyle/>
                    <a:p>
                      <a:r>
                        <a:rPr lang="en-US" sz="1800" b="0" i="0" kern="1200" dirty="0">
                          <a:solidFill>
                            <a:schemeClr val="dk1"/>
                          </a:solidFill>
                          <a:effectLst/>
                          <a:latin typeface="Arial" panose="020B0604020202020204" pitchFamily="34" charset="0"/>
                          <a:ea typeface="+mn-ea"/>
                          <a:cs typeface="Arial" panose="020B0604020202020204" pitchFamily="34" charset="0"/>
                        </a:rPr>
                        <a:t>Principals, MCAS test coordinators, special education administrators and supervisors, and test administrators administering accessibility features for all students and accommodations for students with disabilities and EL students</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1753631"/>
                  </a:ext>
                </a:extLst>
              </a:tr>
              <a:tr h="265295">
                <a:tc>
                  <a:txBody>
                    <a:bodyPr/>
                    <a:lstStyle/>
                    <a:p>
                      <a:r>
                        <a:rPr lang="en-US" sz="1800" dirty="0">
                          <a:latin typeface="Arial" panose="020B0604020202020204" pitchFamily="34" charset="0"/>
                          <a:cs typeface="Arial" panose="020B0604020202020204" pitchFamily="34" charset="0"/>
                        </a:rPr>
                        <a:t>Tuesday, March 12</a:t>
                      </a:r>
                    </a:p>
                  </a:txBody>
                  <a:tcPr/>
                </a:tc>
                <a:tc>
                  <a:txBody>
                    <a:bodyPr/>
                    <a:lstStyle/>
                    <a:p>
                      <a:r>
                        <a:rPr lang="en-US" sz="1800" dirty="0">
                          <a:latin typeface="Arial" panose="020B0604020202020204" pitchFamily="34" charset="0"/>
                          <a:cs typeface="Arial" panose="020B0604020202020204" pitchFamily="34" charset="0"/>
                        </a:rPr>
                        <a:t>Tasks in PAN </a:t>
                      </a:r>
                      <a:r>
                        <a:rPr lang="en-US" sz="1800" b="1" dirty="0">
                          <a:latin typeface="Arial" panose="020B0604020202020204" pitchFamily="34" charset="0"/>
                          <a:cs typeface="Arial" panose="020B0604020202020204" pitchFamily="34" charset="0"/>
                        </a:rPr>
                        <a:t>During</a:t>
                      </a:r>
                      <a:r>
                        <a:rPr lang="en-US" sz="1800" dirty="0">
                          <a:latin typeface="Arial" panose="020B0604020202020204" pitchFamily="34" charset="0"/>
                          <a:cs typeface="Arial" panose="020B0604020202020204" pitchFamily="34" charset="0"/>
                        </a:rPr>
                        <a:t> Testing</a:t>
                      </a:r>
                    </a:p>
                  </a:txBody>
                  <a:tcPr/>
                </a:tc>
                <a:tc>
                  <a:txBody>
                    <a:bodyPr/>
                    <a:lstStyle/>
                    <a:p>
                      <a:r>
                        <a:rPr lang="en-US" sz="1800" b="0" i="0" kern="1200" dirty="0">
                          <a:solidFill>
                            <a:schemeClr val="dk1"/>
                          </a:solidFill>
                          <a:effectLst/>
                          <a:latin typeface="Arial" panose="020B0604020202020204" pitchFamily="34" charset="0"/>
                          <a:ea typeface="+mn-ea"/>
                          <a:cs typeface="Arial" panose="020B0604020202020204" pitchFamily="34" charset="0"/>
                        </a:rPr>
                        <a:t>Principals and test coordinators, and test administrators </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963237"/>
                  </a:ext>
                </a:extLst>
              </a:tr>
              <a:tr h="372717">
                <a:tc>
                  <a:txBody>
                    <a:bodyPr/>
                    <a:lstStyle/>
                    <a:p>
                      <a:r>
                        <a:rPr lang="en-US" sz="1800" dirty="0">
                          <a:latin typeface="Arial" panose="020B0604020202020204" pitchFamily="34" charset="0"/>
                          <a:cs typeface="Arial" panose="020B0604020202020204" pitchFamily="34" charset="0"/>
                        </a:rPr>
                        <a:t>Thursday, March 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Tasks in PAN </a:t>
                      </a:r>
                      <a:r>
                        <a:rPr lang="en-US" sz="1800" b="1" dirty="0">
                          <a:latin typeface="Arial" panose="020B0604020202020204" pitchFamily="34" charset="0"/>
                          <a:cs typeface="Arial" panose="020B0604020202020204" pitchFamily="34" charset="0"/>
                        </a:rPr>
                        <a:t>After</a:t>
                      </a:r>
                      <a:r>
                        <a:rPr lang="en-US" sz="1800" dirty="0">
                          <a:latin typeface="Arial" panose="020B0604020202020204" pitchFamily="34" charset="0"/>
                          <a:cs typeface="Arial" panose="020B0604020202020204" pitchFamily="34" charset="0"/>
                        </a:rPr>
                        <a:t> Testing</a:t>
                      </a:r>
                    </a:p>
                  </a:txBody>
                  <a:tcPr/>
                </a:tc>
                <a:tc>
                  <a:txBody>
                    <a:bodyPr/>
                    <a:lstStyle/>
                    <a:p>
                      <a:r>
                        <a:rPr lang="en-US" sz="1800" b="0" i="0" kern="1200" dirty="0">
                          <a:solidFill>
                            <a:schemeClr val="dk1"/>
                          </a:solidFill>
                          <a:effectLst/>
                          <a:latin typeface="Arial" panose="020B0604020202020204" pitchFamily="34" charset="0"/>
                          <a:ea typeface="+mn-ea"/>
                          <a:cs typeface="Arial" panose="020B0604020202020204" pitchFamily="34" charset="0"/>
                        </a:rPr>
                        <a:t>Principals and test coordinators </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70598276"/>
                  </a:ext>
                </a:extLst>
              </a:tr>
            </a:tbl>
          </a:graphicData>
        </a:graphic>
      </p:graphicFrame>
    </p:spTree>
    <p:extLst>
      <p:ext uri="{BB962C8B-B14F-4D97-AF65-F5344CB8AC3E}">
        <p14:creationId xmlns:p14="http://schemas.microsoft.com/office/powerpoint/2010/main" val="24693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dirty="0"/>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dirty="0"/>
              <a:t>Use the “Q&amp;A” feature to ask questions. </a:t>
            </a:r>
          </a:p>
        </p:txBody>
      </p:sp>
      <p:pic>
        <p:nvPicPr>
          <p:cNvPr id="8" name="Picture 7">
            <a:extLst>
              <a:ext uri="{FF2B5EF4-FFF2-40B4-BE49-F238E27FC236}">
                <a16:creationId xmlns:a16="http://schemas.microsoft.com/office/drawing/2014/main" id="{83FD7DEC-23CD-43F4-9881-CE1F7DD19B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246999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a:bodyPr>
          <a:lstStyle/>
          <a:p>
            <a:r>
              <a:rPr lang="en-US" dirty="0"/>
              <a:t>3. Test Security Requirements</a:t>
            </a:r>
          </a:p>
        </p:txBody>
      </p:sp>
    </p:spTree>
    <p:extLst>
      <p:ext uri="{BB962C8B-B14F-4D97-AF65-F5344CB8AC3E}">
        <p14:creationId xmlns:p14="http://schemas.microsoft.com/office/powerpoint/2010/main" val="1091365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E8C1ED-89DB-30BE-EE43-92D1B408F414}"/>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966D353A-4A8B-EB81-4D00-103904CE784C}"/>
              </a:ext>
            </a:extLst>
          </p:cNvPr>
          <p:cNvSpPr>
            <a:spLocks noGrp="1"/>
          </p:cNvSpPr>
          <p:nvPr>
            <p:ph idx="1"/>
          </p:nvPr>
        </p:nvSpPr>
        <p:spPr/>
        <p:txBody>
          <a:bodyPr>
            <a:normAutofit fontScale="92500"/>
          </a:bodyPr>
          <a:lstStyle/>
          <a:p>
            <a:pPr marL="0" indent="0">
              <a:buNone/>
            </a:pPr>
            <a:r>
              <a:rPr lang="en-US" sz="2800" b="1" dirty="0"/>
              <a:t>Which of these are testing irregularities? </a:t>
            </a:r>
            <a:r>
              <a:rPr lang="en-US" sz="2800" b="1" i="1" dirty="0"/>
              <a:t>(Select all that apply.)</a:t>
            </a:r>
          </a:p>
          <a:p>
            <a:endParaRPr lang="en-US" sz="2800" dirty="0"/>
          </a:p>
          <a:p>
            <a:pPr marL="1250950" lvl="1" indent="-742950">
              <a:buFont typeface="+mj-lt"/>
              <a:buAutoNum type="alphaUcPeriod"/>
            </a:pPr>
            <a:r>
              <a:rPr lang="en-US" sz="2500" dirty="0"/>
              <a:t>Cell phone use</a:t>
            </a:r>
          </a:p>
          <a:p>
            <a:pPr marL="1250950" lvl="1" indent="-742950">
              <a:buFont typeface="+mj-lt"/>
              <a:buAutoNum type="alphaUcPeriod"/>
            </a:pPr>
            <a:r>
              <a:rPr lang="en-US" sz="2500" dirty="0"/>
              <a:t>Text-to-speech on the ELA test for a student who has accommodation A4 in their IEP</a:t>
            </a:r>
          </a:p>
          <a:p>
            <a:pPr marL="1250950" lvl="1" indent="-742950">
              <a:buFont typeface="+mj-lt"/>
              <a:buAutoNum type="alphaUcPeriod"/>
            </a:pPr>
            <a:r>
              <a:rPr lang="en-US" sz="2500" dirty="0"/>
              <a:t>Accessing reference sheets or graphic organizers </a:t>
            </a:r>
          </a:p>
          <a:p>
            <a:pPr marL="1250950" lvl="1" indent="-742950">
              <a:buFont typeface="+mj-lt"/>
              <a:buAutoNum type="alphaUcPeriod"/>
            </a:pPr>
            <a:r>
              <a:rPr lang="en-US" sz="2500" dirty="0"/>
              <a:t>Calculator use on the grade 5 STE test</a:t>
            </a:r>
          </a:p>
          <a:p>
            <a:pPr marL="1250950" lvl="1" indent="-742950">
              <a:buFont typeface="+mj-lt"/>
              <a:buAutoNum type="alphaUcPeriod"/>
            </a:pPr>
            <a:r>
              <a:rPr lang="en-US" sz="2500" dirty="0"/>
              <a:t>Student communication (talking or passing notes) </a:t>
            </a:r>
          </a:p>
          <a:p>
            <a:pPr marL="1250950" lvl="1" indent="-742950">
              <a:buFont typeface="+mj-lt"/>
              <a:buAutoNum type="alphaUcPeriod"/>
            </a:pPr>
            <a:r>
              <a:rPr lang="en-US" sz="2500" dirty="0"/>
              <a:t>Copying another student’s work/answers</a:t>
            </a:r>
          </a:p>
          <a:p>
            <a:pPr marL="1250950" lvl="1" indent="-742950">
              <a:buFont typeface="+mj-lt"/>
              <a:buAutoNum type="alphaUcPeriod"/>
            </a:pPr>
            <a:r>
              <a:rPr lang="en-US" sz="2500" dirty="0"/>
              <a:t>Accessing the internet</a:t>
            </a:r>
          </a:p>
          <a:p>
            <a:endParaRPr lang="en-US" dirty="0"/>
          </a:p>
        </p:txBody>
      </p:sp>
    </p:spTree>
    <p:extLst>
      <p:ext uri="{BB962C8B-B14F-4D97-AF65-F5344CB8AC3E}">
        <p14:creationId xmlns:p14="http://schemas.microsoft.com/office/powerpoint/2010/main" val="2724637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dirty="0"/>
              <a:t>The Framework for Test Security</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9"/>
            <a:ext cx="10882744" cy="4400550"/>
          </a:xfrm>
        </p:spPr>
        <p:txBody>
          <a:bodyPr vert="horz" lIns="91440" tIns="45720" rIns="91440" bIns="45720" rtlCol="0" anchor="t">
            <a:normAutofit/>
          </a:bodyPr>
          <a:lstStyle/>
          <a:p>
            <a:pPr marL="457200" indent="-457200">
              <a:buFont typeface="Arial" panose="020B0604020202020204" pitchFamily="34" charset="0"/>
              <a:buChar char="•"/>
            </a:pPr>
            <a:r>
              <a:rPr lang="en-US" sz="3200" dirty="0"/>
              <a:t>Prevent</a:t>
            </a:r>
          </a:p>
          <a:p>
            <a:pPr marL="914400" lvl="1" indent="-457200">
              <a:buFont typeface="Arial" panose="020B0604020202020204" pitchFamily="34" charset="0"/>
              <a:buChar char="•"/>
            </a:pPr>
            <a:r>
              <a:rPr lang="en-US" sz="2400" dirty="0">
                <a:solidFill>
                  <a:schemeClr val="tx1"/>
                </a:solidFill>
              </a:rPr>
              <a:t>The foundation of a test security plan is always prevention. Most issues can be anticipated and prevented.</a:t>
            </a:r>
          </a:p>
          <a:p>
            <a:pPr marL="457200" indent="-457200">
              <a:buFont typeface="Arial" panose="020B0604020202020204" pitchFamily="34" charset="0"/>
              <a:buChar char="•"/>
            </a:pPr>
            <a:r>
              <a:rPr lang="en-US" sz="3200" dirty="0"/>
              <a:t>Detect</a:t>
            </a:r>
          </a:p>
          <a:p>
            <a:pPr marL="914400" lvl="1" indent="-457200">
              <a:buFont typeface="Arial" panose="020B0604020202020204" pitchFamily="34" charset="0"/>
              <a:buChar char="•"/>
            </a:pPr>
            <a:r>
              <a:rPr lang="en-US" sz="2400" dirty="0">
                <a:solidFill>
                  <a:schemeClr val="tx1"/>
                </a:solidFill>
                <a:latin typeface="Arial"/>
                <a:cs typeface="Arial"/>
              </a:rPr>
              <a:t>How do you detect incidents? By looking for them.</a:t>
            </a:r>
            <a:endParaRPr lang="en-US" sz="2400" dirty="0">
              <a:solidFill>
                <a:schemeClr val="tx1"/>
              </a:solidFill>
            </a:endParaRPr>
          </a:p>
          <a:p>
            <a:pPr marL="457200" indent="-457200">
              <a:buFont typeface="Arial" panose="020B0604020202020204" pitchFamily="34" charset="0"/>
              <a:buChar char="•"/>
            </a:pPr>
            <a:r>
              <a:rPr lang="en-US" sz="3200" dirty="0"/>
              <a:t>Investigate</a:t>
            </a:r>
          </a:p>
          <a:p>
            <a:pPr marL="914400" lvl="1" indent="-457200">
              <a:buFont typeface="Arial" panose="020B0604020202020204" pitchFamily="34" charset="0"/>
              <a:buChar char="•"/>
            </a:pPr>
            <a:r>
              <a:rPr lang="en-US" sz="2400" dirty="0">
                <a:solidFill>
                  <a:schemeClr val="tx1"/>
                </a:solidFill>
              </a:rPr>
              <a:t>Gather all the facts you can.</a:t>
            </a:r>
          </a:p>
          <a:p>
            <a:pPr marL="457200" indent="-457200">
              <a:buFont typeface="Arial" panose="020B0604020202020204" pitchFamily="34" charset="0"/>
              <a:buChar char="•"/>
            </a:pPr>
            <a:r>
              <a:rPr lang="en-US" sz="3200" dirty="0"/>
              <a:t>Report</a:t>
            </a:r>
          </a:p>
          <a:p>
            <a:pPr marL="914400" lvl="1" indent="-457200">
              <a:buFont typeface="Arial" panose="020B0604020202020204" pitchFamily="34" charset="0"/>
              <a:buChar char="•"/>
            </a:pPr>
            <a:r>
              <a:rPr lang="en-US" sz="2400" dirty="0">
                <a:solidFill>
                  <a:schemeClr val="tx1"/>
                </a:solidFill>
              </a:rPr>
              <a:t>Call DESE to report testing irregularities.</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555660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342900" indent="-342900">
              <a:buFont typeface="Arial" panose="020B0604020202020204" pitchFamily="34" charset="0"/>
              <a:buChar char="•"/>
            </a:pPr>
            <a:r>
              <a:rPr lang="en-US" sz="3600" dirty="0">
                <a:solidFill>
                  <a:schemeClr val="tx1"/>
                </a:solidFill>
              </a:rPr>
              <a:t>Slides were emailed to participants before this session from </a:t>
            </a:r>
            <a:r>
              <a:rPr lang="en-US" sz="3600" dirty="0">
                <a:solidFill>
                  <a:schemeClr val="tx1"/>
                </a:solidFill>
                <a:hlinkClick r:id="rId2"/>
              </a:rPr>
              <a:t>MCASEvents@cognia.org</a:t>
            </a:r>
            <a:r>
              <a:rPr lang="en-US" sz="3600" dirty="0"/>
              <a:t>. </a:t>
            </a:r>
            <a:r>
              <a:rPr lang="en-US" sz="3600" dirty="0">
                <a:solidFill>
                  <a:schemeClr val="tx1"/>
                </a:solidFill>
              </a:rPr>
              <a:t>  </a:t>
            </a:r>
          </a:p>
          <a:p>
            <a:pPr marL="342900" indent="-342900">
              <a:buFont typeface="Arial" panose="020B0604020202020204" pitchFamily="34" charset="0"/>
              <a:buChar char="•"/>
            </a:pPr>
            <a:r>
              <a:rPr lang="en-US" sz="3600" dirty="0">
                <a:solidFill>
                  <a:schemeClr val="tx1"/>
                </a:solidFill>
              </a:rPr>
              <a:t>Slides are now being posted in the chat.</a:t>
            </a:r>
          </a:p>
          <a:p>
            <a:pPr marL="800100" lvl="1" indent="-342900">
              <a:buFont typeface="Arial" panose="020B0604020202020204" pitchFamily="34" charset="0"/>
              <a:buChar char="•"/>
            </a:pPr>
            <a:r>
              <a:rPr lang="en-US" sz="3200" dirty="0">
                <a:solidFill>
                  <a:schemeClr val="tx1"/>
                </a:solidFill>
              </a:rPr>
              <a:t>If you cannot access the slides in the chat, ask in the Q&amp;A.</a:t>
            </a:r>
          </a:p>
          <a:p>
            <a:pPr marL="342900" indent="-342900">
              <a:buFont typeface="Arial" panose="020B0604020202020204" pitchFamily="34" charset="0"/>
              <a:buChar char="•"/>
            </a:pPr>
            <a:r>
              <a:rPr lang="en-US" sz="3600" dirty="0"/>
              <a:t>After the session, we will send the slides again to participants, and they will be posted in the MCAS Resource Center along with the recording. </a:t>
            </a:r>
            <a:endParaRPr lang="en-US" sz="3600" dirty="0">
              <a:solidFill>
                <a:schemeClr val="tx1"/>
              </a:solidFill>
            </a:endParaRPr>
          </a:p>
        </p:txBody>
      </p:sp>
    </p:spTree>
    <p:extLst>
      <p:ext uri="{BB962C8B-B14F-4D97-AF65-F5344CB8AC3E}">
        <p14:creationId xmlns:p14="http://schemas.microsoft.com/office/powerpoint/2010/main" val="401116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dirty="0"/>
              <a:t>The Importance of Leadership</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445343"/>
            <a:ext cx="10806404" cy="4794819"/>
          </a:xfrm>
        </p:spPr>
        <p:txBody>
          <a:bodyPr>
            <a:normAutofit fontScale="92500" lnSpcReduction="10000"/>
          </a:bodyPr>
          <a:lstStyle/>
          <a:p>
            <a:pPr marL="457200" indent="-457200">
              <a:buFont typeface="Arial" panose="020B0604020202020204" pitchFamily="34" charset="0"/>
              <a:buChar char="•"/>
            </a:pPr>
            <a:r>
              <a:rPr lang="en-US" sz="3200" dirty="0"/>
              <a:t>Teachers and students take their cues from above – leaders set the tone.</a:t>
            </a:r>
          </a:p>
          <a:p>
            <a:pPr marL="457200" indent="-457200">
              <a:buFont typeface="Arial" panose="020B0604020202020204" pitchFamily="34" charset="0"/>
              <a:buChar char="•"/>
            </a:pPr>
            <a:r>
              <a:rPr lang="en-US" sz="3200" dirty="0"/>
              <a:t>Superintendents</a:t>
            </a:r>
          </a:p>
          <a:p>
            <a:pPr marL="914400" lvl="1" indent="-457200">
              <a:buFont typeface="Arial" panose="020B0604020202020204" pitchFamily="34" charset="0"/>
              <a:buChar char="•"/>
            </a:pPr>
            <a:r>
              <a:rPr lang="en-US" sz="2400" dirty="0">
                <a:solidFill>
                  <a:schemeClr val="tx1"/>
                </a:solidFill>
              </a:rPr>
              <a:t>should review their principals’ test security plans and be comfortable with the procedures in their buildings (PAM, page 3)</a:t>
            </a:r>
          </a:p>
          <a:p>
            <a:pPr marL="914400" lvl="1" indent="-457200">
              <a:buFont typeface="Arial" panose="020B0604020202020204" pitchFamily="34" charset="0"/>
              <a:buChar char="•"/>
            </a:pPr>
            <a:r>
              <a:rPr lang="en-US" sz="2400" dirty="0">
                <a:solidFill>
                  <a:schemeClr val="tx1"/>
                </a:solidFill>
              </a:rPr>
              <a:t>are encouraged to visit their schools and observe testing</a:t>
            </a:r>
          </a:p>
          <a:p>
            <a:pPr marL="457200" indent="-457200">
              <a:buFont typeface="Arial" panose="020B0604020202020204" pitchFamily="34" charset="0"/>
              <a:buChar char="•"/>
            </a:pPr>
            <a:r>
              <a:rPr lang="en-US" sz="3200" dirty="0"/>
              <a:t>Principals </a:t>
            </a:r>
          </a:p>
          <a:p>
            <a:pPr marL="914400" lvl="1" indent="-457200">
              <a:buFont typeface="Arial" panose="020B0604020202020204" pitchFamily="34" charset="0"/>
              <a:buChar char="•"/>
            </a:pPr>
            <a:r>
              <a:rPr lang="en-US" sz="2400" dirty="0">
                <a:solidFill>
                  <a:schemeClr val="tx1"/>
                </a:solidFill>
              </a:rPr>
              <a:t>must establish school-wide expectations for a proper test administration</a:t>
            </a:r>
          </a:p>
          <a:p>
            <a:pPr marL="914400" lvl="1" indent="-457200">
              <a:buFont typeface="Arial" panose="020B0604020202020204" pitchFamily="34" charset="0"/>
              <a:buChar char="•"/>
            </a:pPr>
            <a:r>
              <a:rPr lang="en-US" sz="2400" dirty="0">
                <a:solidFill>
                  <a:schemeClr val="tx1"/>
                </a:solidFill>
              </a:rPr>
              <a:t>must ensure that test administrators are properly trained</a:t>
            </a:r>
          </a:p>
          <a:p>
            <a:pPr marL="914400" lvl="1" indent="-457200">
              <a:buFont typeface="Arial" panose="020B0604020202020204" pitchFamily="34" charset="0"/>
              <a:buChar char="•"/>
            </a:pPr>
            <a:r>
              <a:rPr lang="en-US" sz="2400" dirty="0">
                <a:solidFill>
                  <a:schemeClr val="tx1"/>
                </a:solidFill>
              </a:rPr>
              <a:t>must ensure that MCAS protocols are being followed</a:t>
            </a:r>
          </a:p>
          <a:p>
            <a:pPr marL="914400" lvl="1" indent="-457200">
              <a:buFont typeface="Arial" panose="020B0604020202020204" pitchFamily="34" charset="0"/>
              <a:buChar char="•"/>
            </a:pPr>
            <a:r>
              <a:rPr lang="en-US" sz="2400" dirty="0">
                <a:solidFill>
                  <a:schemeClr val="tx1"/>
                </a:solidFill>
              </a:rPr>
              <a:t>must ensure that accommodations are correctly given</a:t>
            </a:r>
          </a:p>
          <a:p>
            <a:pPr marL="914400" lvl="1" indent="-457200">
              <a:buFont typeface="Arial" panose="020B0604020202020204" pitchFamily="34" charset="0"/>
              <a:buChar char="•"/>
            </a:pPr>
            <a:r>
              <a:rPr lang="en-US" sz="2400" dirty="0">
                <a:solidFill>
                  <a:schemeClr val="tx1"/>
                </a:solidFill>
              </a:rPr>
              <a:t>must sign the Principal’s Certification of Proper Test Administration (PCPA) and attest to a proper test administration</a:t>
            </a:r>
          </a:p>
        </p:txBody>
      </p:sp>
    </p:spTree>
    <p:extLst>
      <p:ext uri="{BB962C8B-B14F-4D97-AF65-F5344CB8AC3E}">
        <p14:creationId xmlns:p14="http://schemas.microsoft.com/office/powerpoint/2010/main" val="2365439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CA565-370F-54B0-3F05-44B3D138952E}"/>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0D0F77B3-4041-2DF7-5075-1B74FE9FD3E2}"/>
              </a:ext>
            </a:extLst>
          </p:cNvPr>
          <p:cNvSpPr>
            <a:spLocks noGrp="1"/>
          </p:cNvSpPr>
          <p:nvPr>
            <p:ph idx="1"/>
          </p:nvPr>
        </p:nvSpPr>
        <p:spPr>
          <a:xfrm>
            <a:off x="838200" y="2086984"/>
            <a:ext cx="10927702" cy="4136534"/>
          </a:xfrm>
        </p:spPr>
        <p:txBody>
          <a:bodyPr/>
          <a:lstStyle/>
          <a:p>
            <a:pPr marL="0" indent="0">
              <a:buNone/>
            </a:pPr>
            <a:r>
              <a:rPr lang="en-US" b="1" dirty="0"/>
              <a:t>Which of the following materials are secure? </a:t>
            </a:r>
            <a:r>
              <a:rPr lang="en-US" b="1" i="1" dirty="0"/>
              <a:t>(Select all that apply.)</a:t>
            </a:r>
            <a:endParaRPr lang="en-US" sz="3600" b="1" i="1" dirty="0"/>
          </a:p>
          <a:p>
            <a:endParaRPr lang="en-US" dirty="0"/>
          </a:p>
          <a:p>
            <a:pPr marL="1250950" lvl="1" indent="-742950">
              <a:buFont typeface="+mj-lt"/>
              <a:buAutoNum type="alphaUcPeriod"/>
            </a:pPr>
            <a:r>
              <a:rPr lang="en-US" dirty="0"/>
              <a:t>blank scratch paper</a:t>
            </a:r>
          </a:p>
          <a:p>
            <a:pPr marL="1250950" lvl="1" indent="-742950">
              <a:buFont typeface="+mj-lt"/>
              <a:buAutoNum type="alphaUcPeriod"/>
            </a:pPr>
            <a:r>
              <a:rPr lang="en-US" dirty="0"/>
              <a:t>student testing tickets</a:t>
            </a:r>
          </a:p>
          <a:p>
            <a:pPr marL="1250950" lvl="1" indent="-742950">
              <a:buFont typeface="+mj-lt"/>
              <a:buAutoNum type="alphaUcPeriod"/>
            </a:pPr>
            <a:r>
              <a:rPr lang="en-US" dirty="0"/>
              <a:t>reference sheets </a:t>
            </a:r>
          </a:p>
          <a:p>
            <a:pPr marL="1250950" lvl="1" indent="-742950">
              <a:buFont typeface="+mj-lt"/>
              <a:buAutoNum type="alphaUcPeriod"/>
            </a:pPr>
            <a:r>
              <a:rPr lang="en-US" dirty="0"/>
              <a:t>test &amp; answer booklets</a:t>
            </a:r>
          </a:p>
          <a:p>
            <a:pPr marL="1250950" lvl="1" indent="-742950">
              <a:buFont typeface="+mj-lt"/>
              <a:buAutoNum type="alphaUcPeriod"/>
            </a:pPr>
            <a:r>
              <a:rPr lang="en-US" dirty="0"/>
              <a:t>used scratch paper </a:t>
            </a:r>
          </a:p>
          <a:p>
            <a:pPr marL="1250950" lvl="1" indent="-742950">
              <a:buFont typeface="+mj-lt"/>
              <a:buAutoNum type="alphaUcPeriod"/>
            </a:pPr>
            <a:r>
              <a:rPr lang="en-US" dirty="0"/>
              <a:t>proctor testing tickets</a:t>
            </a:r>
          </a:p>
          <a:p>
            <a:endParaRPr lang="en-US" dirty="0"/>
          </a:p>
        </p:txBody>
      </p:sp>
    </p:spTree>
    <p:extLst>
      <p:ext uri="{BB962C8B-B14F-4D97-AF65-F5344CB8AC3E}">
        <p14:creationId xmlns:p14="http://schemas.microsoft.com/office/powerpoint/2010/main" val="24134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400" dirty="0"/>
              <a:t>Secure Content and Materials for CBT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362268"/>
            <a:ext cx="10909040" cy="4945226"/>
          </a:xfrm>
        </p:spPr>
        <p:txBody>
          <a:bodyPr>
            <a:normAutofit/>
          </a:bodyPr>
          <a:lstStyle/>
          <a:p>
            <a:pPr marL="457200" indent="-457200">
              <a:buFont typeface="Arial" panose="020B0604020202020204" pitchFamily="34" charset="0"/>
              <a:buChar char="•"/>
            </a:pPr>
            <a:r>
              <a:rPr lang="en-US" sz="3200" dirty="0"/>
              <a:t>Secure content</a:t>
            </a:r>
          </a:p>
          <a:p>
            <a:pPr marL="914400" lvl="1" indent="-457200">
              <a:buFont typeface="Arial" panose="020B0604020202020204" pitchFamily="34" charset="0"/>
              <a:buChar char="•"/>
            </a:pPr>
            <a:r>
              <a:rPr lang="en-US" sz="2400" dirty="0">
                <a:solidFill>
                  <a:schemeClr val="tx1"/>
                </a:solidFill>
              </a:rPr>
              <a:t>MCAS questions not publicly released by DESE</a:t>
            </a:r>
          </a:p>
          <a:p>
            <a:pPr marL="1371600" lvl="2" indent="-457200">
              <a:buFont typeface="Arial" panose="020B0604020202020204" pitchFamily="34" charset="0"/>
              <a:buChar char="•"/>
            </a:pPr>
            <a:r>
              <a:rPr lang="en-US" sz="2200" dirty="0">
                <a:solidFill>
                  <a:schemeClr val="tx1"/>
                </a:solidFill>
              </a:rPr>
              <a:t>including reading passages, diagrams, writing prompts and other information on testing screens and (for PBT) in testing booklets</a:t>
            </a:r>
          </a:p>
          <a:p>
            <a:pPr marL="914400" lvl="1" indent="-457200">
              <a:buFont typeface="Arial" panose="020B0604020202020204" pitchFamily="34" charset="0"/>
              <a:buChar char="•"/>
            </a:pPr>
            <a:r>
              <a:rPr lang="en-US" sz="2400" dirty="0">
                <a:solidFill>
                  <a:schemeClr val="tx1"/>
                </a:solidFill>
              </a:rPr>
              <a:t>Student responses to test questions </a:t>
            </a:r>
          </a:p>
          <a:p>
            <a:pPr marL="457200" indent="-457200">
              <a:buFont typeface="Arial" panose="020B0604020202020204" pitchFamily="34" charset="0"/>
              <a:buChar char="•"/>
            </a:pPr>
            <a:r>
              <a:rPr lang="en-US" sz="3200" dirty="0"/>
              <a:t>Secure materials</a:t>
            </a:r>
          </a:p>
          <a:p>
            <a:pPr marL="914400" lvl="1" indent="-457200">
              <a:buFont typeface="Arial" panose="020B0604020202020204" pitchFamily="34" charset="0"/>
              <a:buChar char="•"/>
            </a:pPr>
            <a:r>
              <a:rPr lang="en-US" sz="2400" dirty="0">
                <a:solidFill>
                  <a:schemeClr val="tx1"/>
                </a:solidFill>
              </a:rPr>
              <a:t>Student testing tickets and proctor testing tickets </a:t>
            </a:r>
          </a:p>
          <a:p>
            <a:pPr marL="914400" lvl="1" indent="-457200">
              <a:buFont typeface="Arial" panose="020B0604020202020204" pitchFamily="34" charset="0"/>
              <a:buChar char="•"/>
            </a:pPr>
            <a:r>
              <a:rPr lang="en-US" sz="2400" dirty="0">
                <a:solidFill>
                  <a:schemeClr val="tx1"/>
                </a:solidFill>
              </a:rPr>
              <a:t>Used scratch paper after testing (until it is securely destroyed)</a:t>
            </a:r>
          </a:p>
          <a:p>
            <a:pPr marL="914400" lvl="1" indent="-457200">
              <a:buFont typeface="Arial" panose="020B0604020202020204" pitchFamily="34" charset="0"/>
              <a:buChar char="•"/>
            </a:pPr>
            <a:r>
              <a:rPr lang="en-US" sz="2400" dirty="0">
                <a:solidFill>
                  <a:schemeClr val="tx1"/>
                </a:solidFill>
              </a:rPr>
              <a:t>Booklets containing test content or student responses (for PBT)</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130627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a:bodyPr>
          <a:lstStyle/>
          <a:p>
            <a:r>
              <a:rPr lang="en-US" sz="4800" dirty="0"/>
              <a:t>Confidentiality of Secure Test Content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46363" cy="4447203"/>
          </a:xfrm>
        </p:spPr>
        <p:txBody>
          <a:bodyPr>
            <a:normAutofit/>
          </a:bodyPr>
          <a:lstStyle/>
          <a:p>
            <a:pPr marL="457200" indent="-457200">
              <a:buFont typeface="Arial" panose="020B0604020202020204" pitchFamily="34" charset="0"/>
              <a:buChar char="•"/>
            </a:pPr>
            <a:r>
              <a:rPr lang="en-US" sz="3200" dirty="0"/>
              <a:t>Principals, test administrators, and others are prohibited from</a:t>
            </a:r>
          </a:p>
          <a:p>
            <a:pPr marL="914400" lvl="1" indent="-457200">
              <a:buFont typeface="Arial" panose="020B0604020202020204" pitchFamily="34" charset="0"/>
              <a:buChar char="•"/>
            </a:pPr>
            <a:r>
              <a:rPr lang="en-US" sz="2400" dirty="0">
                <a:solidFill>
                  <a:schemeClr val="tx1"/>
                </a:solidFill>
              </a:rPr>
              <a:t>Viewing test content (on screens or in booklets)</a:t>
            </a:r>
          </a:p>
          <a:p>
            <a:pPr marL="914400" lvl="1" indent="-457200">
              <a:buFont typeface="Arial" panose="020B0604020202020204" pitchFamily="34" charset="0"/>
              <a:buChar char="•"/>
            </a:pPr>
            <a:r>
              <a:rPr lang="en-US" sz="2400" dirty="0">
                <a:solidFill>
                  <a:schemeClr val="tx1"/>
                </a:solidFill>
              </a:rPr>
              <a:t>Duplicating or reproducing test content</a:t>
            </a:r>
          </a:p>
          <a:p>
            <a:pPr marL="1371600" lvl="2" indent="-457200">
              <a:buFont typeface="Arial" panose="020B0604020202020204" pitchFamily="34" charset="0"/>
              <a:buChar char="•"/>
            </a:pPr>
            <a:r>
              <a:rPr lang="en-US" sz="2200" dirty="0">
                <a:solidFill>
                  <a:schemeClr val="tx1"/>
                </a:solidFill>
              </a:rPr>
              <a:t>Technology staff may not take photographs of computer screens.</a:t>
            </a:r>
          </a:p>
          <a:p>
            <a:pPr marL="914400" lvl="1" indent="-457200">
              <a:buFont typeface="Arial" panose="020B0604020202020204" pitchFamily="34" charset="0"/>
              <a:buChar char="•"/>
            </a:pPr>
            <a:r>
              <a:rPr lang="en-US" sz="2400" dirty="0">
                <a:solidFill>
                  <a:schemeClr val="tx1"/>
                </a:solidFill>
              </a:rPr>
              <a:t>Discussing test content with anyone before, during, or after testing</a:t>
            </a:r>
          </a:p>
          <a:p>
            <a:pPr marL="1371600" lvl="2" indent="-457200">
              <a:buFont typeface="Arial" panose="020B0604020202020204" pitchFamily="34" charset="0"/>
              <a:buChar char="•"/>
            </a:pPr>
            <a:r>
              <a:rPr lang="en-US" sz="2200" dirty="0">
                <a:solidFill>
                  <a:schemeClr val="tx1"/>
                </a:solidFill>
              </a:rPr>
              <a:t>Exception for a student reporting a concern about a test question</a:t>
            </a:r>
          </a:p>
        </p:txBody>
      </p:sp>
    </p:spTree>
    <p:extLst>
      <p:ext uri="{BB962C8B-B14F-4D97-AF65-F5344CB8AC3E}">
        <p14:creationId xmlns:p14="http://schemas.microsoft.com/office/powerpoint/2010/main" val="3873628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767861" y="543117"/>
            <a:ext cx="10515600" cy="866793"/>
          </a:xfrm>
        </p:spPr>
        <p:txBody>
          <a:bodyPr>
            <a:normAutofit fontScale="90000"/>
          </a:bodyPr>
          <a:lstStyle/>
          <a:p>
            <a:r>
              <a:rPr lang="en-US" sz="4800" dirty="0"/>
              <a:t>Exceptions to Prohibition of Test Administrators Viewing MCAS Content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46363" cy="4447203"/>
          </a:xfrm>
        </p:spPr>
        <p:txBody>
          <a:bodyPr>
            <a:normAutofit lnSpcReduction="10000"/>
          </a:bodyPr>
          <a:lstStyle/>
          <a:p>
            <a:pPr marL="457200" indent="-457200">
              <a:buFont typeface="Arial" panose="020B0604020202020204" pitchFamily="34" charset="0"/>
              <a:buChar char="•"/>
            </a:pPr>
            <a:r>
              <a:rPr lang="en-US" sz="3200" dirty="0">
                <a:solidFill>
                  <a:srgbClr val="000000"/>
                </a:solidFill>
              </a:rPr>
              <a:t>Assisting a student with the computer interface during testing</a:t>
            </a:r>
          </a:p>
          <a:p>
            <a:pPr marL="457200" indent="-457200">
              <a:buFont typeface="Arial" panose="020B0604020202020204" pitchFamily="34" charset="0"/>
              <a:buChar char="•"/>
            </a:pPr>
            <a:r>
              <a:rPr lang="en-US" sz="3200" dirty="0"/>
              <a:t>Reading a word or phrase aloud on Mathematics or STE tests – Universal Accessibility Feature 11 (UF11)</a:t>
            </a:r>
          </a:p>
          <a:p>
            <a:pPr marL="914400" lvl="1" indent="-457200">
              <a:buFont typeface="Arial" panose="020B0604020202020204" pitchFamily="34" charset="0"/>
              <a:buChar char="•"/>
            </a:pPr>
            <a:r>
              <a:rPr lang="en-US" sz="2400" dirty="0">
                <a:solidFill>
                  <a:srgbClr val="000000"/>
                </a:solidFill>
              </a:rPr>
              <a:t>See page 103 of the PAM for the description of UF11</a:t>
            </a:r>
          </a:p>
          <a:p>
            <a:pPr marL="457200" indent="-457200">
              <a:buFont typeface="Arial" panose="020B0604020202020204" pitchFamily="34" charset="0"/>
              <a:buChar char="•"/>
            </a:pPr>
            <a:r>
              <a:rPr lang="en-US" sz="3200" dirty="0"/>
              <a:t>Administering certain accommodations (</a:t>
            </a:r>
            <a:r>
              <a:rPr lang="en-US" sz="3200" dirty="0">
                <a:hlinkClick r:id="rId2"/>
              </a:rPr>
              <a:t>MCAS Nondisclosure Acknowledgment</a:t>
            </a:r>
            <a:r>
              <a:rPr lang="en-US" sz="3200" dirty="0"/>
              <a:t> required)</a:t>
            </a:r>
            <a:endParaRPr lang="en-US" sz="3200" dirty="0">
              <a:solidFill>
                <a:srgbClr val="000000"/>
              </a:solidFill>
            </a:endParaRPr>
          </a:p>
          <a:p>
            <a:pPr marL="914400" lvl="1" indent="-457200">
              <a:buFont typeface="Arial" panose="020B0604020202020204" pitchFamily="34" charset="0"/>
              <a:buChar char="•"/>
            </a:pPr>
            <a:r>
              <a:rPr lang="en-US" sz="2400" dirty="0">
                <a:solidFill>
                  <a:srgbClr val="000000"/>
                </a:solidFill>
              </a:rPr>
              <a:t>Accommodations </a:t>
            </a:r>
            <a:r>
              <a:rPr lang="en-US" sz="2400" dirty="0">
                <a:solidFill>
                  <a:srgbClr val="000000"/>
                </a:solidFill>
                <a:cs typeface="Calibri"/>
              </a:rPr>
              <a:t>A2, A3.1, A3.2, A3.3, A5, A6.1, A8, A10.1, A10.2, A11, A12, A13, A14, A15</a:t>
            </a:r>
            <a:endParaRPr lang="en-US" sz="2400" dirty="0">
              <a:solidFill>
                <a:srgbClr val="000000"/>
              </a:solidFill>
            </a:endParaRPr>
          </a:p>
          <a:p>
            <a:pPr marL="914400" lvl="1" indent="-457200">
              <a:buFont typeface="Arial" panose="020B0604020202020204" pitchFamily="34" charset="0"/>
              <a:buChar char="•"/>
            </a:pPr>
            <a:r>
              <a:rPr lang="en-US" sz="2400" dirty="0">
                <a:solidFill>
                  <a:srgbClr val="000000"/>
                </a:solidFill>
              </a:rPr>
              <a:t>Special access accommodations </a:t>
            </a:r>
            <a:r>
              <a:rPr lang="en-US" sz="2400" dirty="0">
                <a:solidFill>
                  <a:srgbClr val="000000"/>
                </a:solidFill>
                <a:cs typeface="Calibri"/>
              </a:rPr>
              <a:t>SA1.2, SA2, SA3.1, SA3.2, SA6</a:t>
            </a:r>
            <a:endParaRPr lang="en-US" sz="2400" dirty="0">
              <a:solidFill>
                <a:srgbClr val="000000"/>
              </a:solidFill>
            </a:endParaRPr>
          </a:p>
          <a:p>
            <a:pPr marL="914400" lvl="1" indent="-457200">
              <a:buFont typeface="Arial" panose="020B0604020202020204" pitchFamily="34" charset="0"/>
              <a:buChar char="•"/>
            </a:pPr>
            <a:r>
              <a:rPr lang="en-US" sz="2400" dirty="0">
                <a:solidFill>
                  <a:srgbClr val="000000"/>
                </a:solidFill>
              </a:rPr>
              <a:t>English learner accommodations </a:t>
            </a:r>
            <a:r>
              <a:rPr lang="en-US" sz="2400" dirty="0">
                <a:solidFill>
                  <a:srgbClr val="000000"/>
                </a:solidFill>
                <a:cs typeface="Calibri"/>
              </a:rPr>
              <a:t>EL3.2, EL4.1, EL4.2</a:t>
            </a:r>
            <a:endParaRPr lang="en-US" sz="2400" dirty="0">
              <a:solidFill>
                <a:srgbClr val="000000"/>
              </a:solidFill>
            </a:endParaRPr>
          </a:p>
        </p:txBody>
      </p:sp>
    </p:spTree>
    <p:extLst>
      <p:ext uri="{BB962C8B-B14F-4D97-AF65-F5344CB8AC3E}">
        <p14:creationId xmlns:p14="http://schemas.microsoft.com/office/powerpoint/2010/main" val="932846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3600" dirty="0"/>
              <a:t>If a Student Has a Concern about a Test Question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50677" cy="4638631"/>
          </a:xfrm>
        </p:spPr>
        <p:txBody>
          <a:bodyPr>
            <a:normAutofit fontScale="92500" lnSpcReduction="10000"/>
          </a:bodyPr>
          <a:lstStyle/>
          <a:p>
            <a:pPr marL="457200" indent="-457200">
              <a:buFont typeface="Arial" panose="020B0604020202020204" pitchFamily="34" charset="0"/>
              <a:buChar char="•"/>
            </a:pPr>
            <a:r>
              <a:rPr lang="en-US" sz="3200" dirty="0"/>
              <a:t>If a student reports a concern with a test question (e.g., the student thinks there is a flaw in the question or the student is uncomfortable with the content of the question for a nonacademic reason), the school should do the following:</a:t>
            </a:r>
          </a:p>
          <a:p>
            <a:pPr marL="914400" lvl="1" indent="-457200">
              <a:buFont typeface="Arial" panose="020B0604020202020204" pitchFamily="34" charset="0"/>
              <a:buChar char="•"/>
            </a:pPr>
            <a:r>
              <a:rPr lang="en-US" sz="2400" dirty="0">
                <a:solidFill>
                  <a:schemeClr val="tx1"/>
                </a:solidFill>
              </a:rPr>
              <a:t>The test administrator should note the question number, the student’s form number*, and the nature of the concern.</a:t>
            </a:r>
          </a:p>
          <a:p>
            <a:pPr marL="914400" lvl="1" indent="-457200">
              <a:buFont typeface="Arial" panose="020B0604020202020204" pitchFamily="34" charset="0"/>
              <a:buChar char="•"/>
            </a:pPr>
            <a:r>
              <a:rPr lang="en-US" sz="2400" dirty="0">
                <a:solidFill>
                  <a:schemeClr val="tx1"/>
                </a:solidFill>
              </a:rPr>
              <a:t>The test administrator should report the concern to the principal.</a:t>
            </a:r>
          </a:p>
          <a:p>
            <a:pPr marL="914400" lvl="1" indent="-457200">
              <a:buFont typeface="Arial" panose="020B0604020202020204" pitchFamily="34" charset="0"/>
              <a:buChar char="•"/>
            </a:pPr>
            <a:r>
              <a:rPr lang="en-US" sz="2400" dirty="0">
                <a:solidFill>
                  <a:schemeClr val="tx1"/>
                </a:solidFill>
              </a:rPr>
              <a:t>The principal should report the concern to the Assessment office.</a:t>
            </a:r>
          </a:p>
          <a:p>
            <a:pPr marL="914400" lvl="1" indent="-457200">
              <a:buFont typeface="Arial" panose="020B0604020202020204" pitchFamily="34" charset="0"/>
              <a:buChar char="•"/>
            </a:pPr>
            <a:r>
              <a:rPr lang="en-US" sz="2400" dirty="0">
                <a:solidFill>
                  <a:schemeClr val="tx1"/>
                </a:solidFill>
              </a:rPr>
              <a:t>School staff should refrain from discussing the content of the test question.</a:t>
            </a:r>
          </a:p>
          <a:p>
            <a:pPr marL="914400" lvl="1" indent="-457200">
              <a:buFont typeface="Arial" panose="020B0604020202020204" pitchFamily="34" charset="0"/>
              <a:buChar char="•"/>
            </a:pPr>
            <a:r>
              <a:rPr lang="en-US" sz="2400" dirty="0">
                <a:solidFill>
                  <a:schemeClr val="tx1"/>
                </a:solidFill>
              </a:rPr>
              <a:t>See also page 36 of the PAM.</a:t>
            </a:r>
            <a:endParaRPr lang="en-US" sz="2400" dirty="0"/>
          </a:p>
          <a:p>
            <a:r>
              <a:rPr lang="en-US" sz="2600" dirty="0"/>
              <a:t>*For CBT, listed in the rightmost column of the “Students in Sessions” screen in PAN under the “Form” heading</a:t>
            </a:r>
          </a:p>
        </p:txBody>
      </p:sp>
    </p:spTree>
    <p:extLst>
      <p:ext uri="{BB962C8B-B14F-4D97-AF65-F5344CB8AC3E}">
        <p14:creationId xmlns:p14="http://schemas.microsoft.com/office/powerpoint/2010/main" val="1958285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200" dirty="0"/>
              <a:t>Handling and Storage of Secure Materials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9"/>
            <a:ext cx="10960510" cy="4422322"/>
          </a:xfrm>
        </p:spPr>
        <p:txBody>
          <a:bodyPr>
            <a:normAutofit/>
          </a:bodyPr>
          <a:lstStyle/>
          <a:p>
            <a:pPr marL="457200" indent="-457200">
              <a:buFont typeface="Arial" panose="020B0604020202020204" pitchFamily="34" charset="0"/>
              <a:buChar char="•"/>
            </a:pPr>
            <a:r>
              <a:rPr lang="en-US" sz="3200" dirty="0"/>
              <a:t>Store all secure materials in a secure central location.</a:t>
            </a:r>
          </a:p>
          <a:p>
            <a:pPr marL="914400" lvl="1" indent="-457200">
              <a:buFont typeface="Arial" panose="020B0604020202020204" pitchFamily="34" charset="0"/>
              <a:buChar char="•"/>
            </a:pPr>
            <a:r>
              <a:rPr lang="en-US" sz="2400" dirty="0">
                <a:solidFill>
                  <a:schemeClr val="tx1"/>
                </a:solidFill>
              </a:rPr>
              <a:t>locked when tests are not being administered</a:t>
            </a:r>
          </a:p>
          <a:p>
            <a:pPr marL="914400" lvl="1" indent="-457200">
              <a:buFont typeface="Arial" panose="020B0604020202020204" pitchFamily="34" charset="0"/>
              <a:buChar char="•"/>
            </a:pPr>
            <a:r>
              <a:rPr lang="en-US" sz="2400" dirty="0">
                <a:solidFill>
                  <a:schemeClr val="tx1"/>
                </a:solidFill>
              </a:rPr>
              <a:t>restricted access</a:t>
            </a:r>
          </a:p>
          <a:p>
            <a:pPr marL="457200" indent="-457200">
              <a:buFont typeface="Arial" panose="020B0604020202020204" pitchFamily="34" charset="0"/>
              <a:buChar char="•"/>
            </a:pPr>
            <a:r>
              <a:rPr lang="en-US" sz="3200" dirty="0"/>
              <a:t>Maintain chain of custody of materials during test administration.</a:t>
            </a:r>
          </a:p>
          <a:p>
            <a:pPr marL="914400" lvl="1" indent="-457200">
              <a:buFont typeface="Arial" panose="020B0604020202020204" pitchFamily="34" charset="0"/>
              <a:buChar char="•"/>
            </a:pPr>
            <a:r>
              <a:rPr lang="en-US" sz="2400" dirty="0">
                <a:solidFill>
                  <a:schemeClr val="tx1"/>
                </a:solidFill>
              </a:rPr>
              <a:t>Internal tracking forms (</a:t>
            </a:r>
            <a:r>
              <a:rPr lang="en-US" sz="2400" dirty="0">
                <a:solidFill>
                  <a:schemeClr val="tx1"/>
                </a:solidFill>
                <a:hlinkClick r:id="rId2"/>
              </a:rPr>
              <a:t>www.doe.mass.edu/mcas/testadmin/forms</a:t>
            </a:r>
            <a:r>
              <a:rPr lang="en-US" sz="2400" dirty="0">
                <a:solidFill>
                  <a:schemeClr val="tx1"/>
                </a:solidFill>
              </a:rPr>
              <a:t>)</a:t>
            </a:r>
          </a:p>
          <a:p>
            <a:pPr marL="914400" lvl="1" indent="-457200">
              <a:buFont typeface="Arial" panose="020B0604020202020204" pitchFamily="34" charset="0"/>
              <a:buChar char="•"/>
            </a:pPr>
            <a:r>
              <a:rPr lang="en-US" sz="2400" dirty="0">
                <a:solidFill>
                  <a:schemeClr val="tx1"/>
                </a:solidFill>
              </a:rPr>
              <a:t>Independent counts of secure materials</a:t>
            </a:r>
          </a:p>
          <a:p>
            <a:pPr marL="914400" lvl="1" indent="-457200">
              <a:buFont typeface="Arial" panose="020B0604020202020204" pitchFamily="34" charset="0"/>
              <a:buChar char="•"/>
            </a:pPr>
            <a:r>
              <a:rPr lang="en-US" sz="2400" dirty="0">
                <a:solidFill>
                  <a:schemeClr val="tx1"/>
                </a:solidFill>
              </a:rPr>
              <a:t>Do not leave materials unattended.</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467810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23935" y="382343"/>
            <a:ext cx="11849877" cy="866793"/>
          </a:xfrm>
        </p:spPr>
        <p:txBody>
          <a:bodyPr>
            <a:noAutofit/>
          </a:bodyPr>
          <a:lstStyle/>
          <a:p>
            <a:r>
              <a:rPr lang="en-US" sz="4000" dirty="0"/>
              <a:t>A Secure Testing Environment – Out of the Room</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717754" y="1673679"/>
            <a:ext cx="11090787" cy="4412490"/>
          </a:xfrm>
        </p:spPr>
        <p:txBody>
          <a:bodyPr>
            <a:normAutofit fontScale="92500" lnSpcReduction="10000"/>
          </a:bodyPr>
          <a:lstStyle/>
          <a:p>
            <a:pPr marL="457200" indent="-457200">
              <a:buFont typeface="Arial" panose="020B0604020202020204" pitchFamily="34" charset="0"/>
              <a:buChar char="•"/>
            </a:pPr>
            <a:r>
              <a:rPr lang="en-US" sz="3200" dirty="0"/>
              <a:t>Students must be supervised when out of the testing room.</a:t>
            </a:r>
          </a:p>
          <a:p>
            <a:pPr marL="914400" lvl="1" indent="-457200">
              <a:buFont typeface="Arial" panose="020B0604020202020204" pitchFamily="34" charset="0"/>
              <a:buChar char="•"/>
            </a:pPr>
            <a:r>
              <a:rPr lang="en-US" sz="2400" dirty="0">
                <a:solidFill>
                  <a:srgbClr val="000000"/>
                </a:solidFill>
              </a:rPr>
              <a:t>e.g., using the restroom, visiting the nurse, moving to a test completion room or supervised lunch</a:t>
            </a:r>
          </a:p>
          <a:p>
            <a:pPr marL="457200" indent="-457200">
              <a:buFont typeface="Arial" panose="020B0604020202020204" pitchFamily="34" charset="0"/>
              <a:buChar char="•"/>
            </a:pPr>
            <a:r>
              <a:rPr lang="en-US" sz="3200" dirty="0"/>
              <a:t>A few options</a:t>
            </a:r>
          </a:p>
          <a:p>
            <a:pPr marL="914400" lvl="1" indent="-457200">
              <a:buFont typeface="Arial" panose="020B0604020202020204" pitchFamily="34" charset="0"/>
              <a:buChar char="•"/>
            </a:pPr>
            <a:r>
              <a:rPr lang="en-US" sz="2400" dirty="0">
                <a:solidFill>
                  <a:schemeClr val="tx1"/>
                </a:solidFill>
              </a:rPr>
              <a:t>hallway monitors</a:t>
            </a:r>
          </a:p>
          <a:p>
            <a:pPr marL="914400" lvl="1" indent="-457200">
              <a:buFont typeface="Arial" panose="020B0604020202020204" pitchFamily="34" charset="0"/>
              <a:buChar char="•"/>
            </a:pPr>
            <a:r>
              <a:rPr lang="en-US" sz="2400" dirty="0">
                <a:solidFill>
                  <a:schemeClr val="tx1"/>
                </a:solidFill>
              </a:rPr>
              <a:t>monitors stationed at restrooms with lines of sight to testing rooms</a:t>
            </a:r>
          </a:p>
          <a:p>
            <a:pPr marL="914400" lvl="1" indent="-457200">
              <a:buFont typeface="Arial" panose="020B0604020202020204" pitchFamily="34" charset="0"/>
              <a:buChar char="•"/>
            </a:pPr>
            <a:r>
              <a:rPr lang="en-US" sz="2400" dirty="0">
                <a:solidFill>
                  <a:schemeClr val="tx1"/>
                </a:solidFill>
              </a:rPr>
              <a:t>staff who escort students to and from the restroom</a:t>
            </a:r>
          </a:p>
          <a:p>
            <a:pPr marL="457200" indent="-457200">
              <a:buFont typeface="Arial" panose="020B0604020202020204" pitchFamily="34" charset="0"/>
              <a:buChar char="•"/>
            </a:pPr>
            <a:r>
              <a:rPr lang="en-US" sz="3200" dirty="0"/>
              <a:t>Optional scripts in Test Administrator’s Manuals (TAMs) to read prior to </a:t>
            </a:r>
          </a:p>
          <a:p>
            <a:pPr marL="914400" lvl="1" indent="-457200">
              <a:buFont typeface="Arial" panose="020B0604020202020204" pitchFamily="34" charset="0"/>
              <a:buChar char="•"/>
            </a:pPr>
            <a:r>
              <a:rPr lang="en-US" sz="2400" dirty="0">
                <a:solidFill>
                  <a:schemeClr val="tx1"/>
                </a:solidFill>
              </a:rPr>
              <a:t>the transition to a test completion room </a:t>
            </a:r>
          </a:p>
          <a:p>
            <a:pPr marL="914400" lvl="1" indent="-457200">
              <a:buFont typeface="Arial" panose="020B0604020202020204" pitchFamily="34" charset="0"/>
              <a:buChar char="•"/>
            </a:pPr>
            <a:r>
              <a:rPr lang="en-US" sz="2400" dirty="0">
                <a:solidFill>
                  <a:schemeClr val="tx1"/>
                </a:solidFill>
              </a:rPr>
              <a:t>a supervised lunch break</a:t>
            </a:r>
          </a:p>
          <a:p>
            <a:pPr marL="914400" lvl="1" indent="-457200">
              <a:buFont typeface="Arial" panose="020B0604020202020204" pitchFamily="34" charset="0"/>
              <a:buChar char="•"/>
            </a:pPr>
            <a:r>
              <a:rPr lang="en-US" sz="2400" dirty="0">
                <a:solidFill>
                  <a:schemeClr val="tx1"/>
                </a:solidFill>
              </a:rPr>
              <a:t>students visiting the restroom</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058015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sz="4400" dirty="0"/>
              <a:t>A Secure Testing Environment – In the Room</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747252" y="1334278"/>
            <a:ext cx="11061290" cy="4742057"/>
          </a:xfrm>
        </p:spPr>
        <p:txBody>
          <a:bodyPr>
            <a:normAutofit/>
          </a:bodyPr>
          <a:lstStyle/>
          <a:p>
            <a:pPr marL="457200" indent="-457200">
              <a:buFont typeface="Arial" panose="020B0604020202020204" pitchFamily="34" charset="0"/>
              <a:buChar char="•"/>
            </a:pPr>
            <a:r>
              <a:rPr lang="en-US" sz="3200" dirty="0"/>
              <a:t>Cover or remove prohibited classroom displays.</a:t>
            </a:r>
          </a:p>
          <a:p>
            <a:pPr marL="457200" indent="-457200">
              <a:buFont typeface="Arial" panose="020B0604020202020204" pitchFamily="34" charset="0"/>
              <a:buChar char="•"/>
            </a:pPr>
            <a:r>
              <a:rPr lang="en-US" sz="3200" dirty="0"/>
              <a:t>No unauthorized visitors in testing rooms</a:t>
            </a:r>
          </a:p>
          <a:p>
            <a:pPr marL="914400" lvl="1" indent="-457200">
              <a:buFont typeface="Arial" panose="020B0604020202020204" pitchFamily="34" charset="0"/>
              <a:buChar char="•"/>
            </a:pPr>
            <a:r>
              <a:rPr lang="en-US" sz="2400" dirty="0">
                <a:solidFill>
                  <a:schemeClr val="tx1"/>
                </a:solidFill>
              </a:rPr>
              <a:t>parents, media, non-testing students</a:t>
            </a:r>
          </a:p>
          <a:p>
            <a:pPr marL="914400" lvl="1" indent="-457200">
              <a:buFont typeface="Arial" panose="020B0604020202020204" pitchFamily="34" charset="0"/>
              <a:buChar char="•"/>
            </a:pPr>
            <a:r>
              <a:rPr lang="en-US" sz="2400" dirty="0">
                <a:solidFill>
                  <a:schemeClr val="tx1"/>
                </a:solidFill>
              </a:rPr>
              <a:t>teachers</a:t>
            </a:r>
          </a:p>
          <a:p>
            <a:pPr marL="457200" indent="-457200">
              <a:buFont typeface="Arial" panose="020B0604020202020204" pitchFamily="34" charset="0"/>
              <a:buChar char="•"/>
            </a:pPr>
            <a:r>
              <a:rPr lang="en-US" sz="3200" dirty="0"/>
              <a:t>Testing rooms may be entered by</a:t>
            </a:r>
          </a:p>
          <a:p>
            <a:pPr marL="914400" lvl="1" indent="-457200">
              <a:buFont typeface="Arial" panose="020B0604020202020204" pitchFamily="34" charset="0"/>
              <a:buChar char="•"/>
            </a:pPr>
            <a:r>
              <a:rPr lang="en-US" sz="2400" dirty="0">
                <a:solidFill>
                  <a:schemeClr val="tx1"/>
                </a:solidFill>
              </a:rPr>
              <a:t>technology staff for troubleshooting</a:t>
            </a:r>
          </a:p>
          <a:p>
            <a:pPr marL="914400" lvl="1" indent="-457200">
              <a:buFont typeface="Arial" panose="020B0604020202020204" pitchFamily="34" charset="0"/>
              <a:buChar char="•"/>
            </a:pPr>
            <a:r>
              <a:rPr lang="en-US" sz="2400" dirty="0">
                <a:solidFill>
                  <a:schemeClr val="tx1"/>
                </a:solidFill>
              </a:rPr>
              <a:t>school administrators</a:t>
            </a:r>
          </a:p>
          <a:p>
            <a:pPr marL="914400" lvl="1" indent="-457200">
              <a:buFont typeface="Arial" panose="020B0604020202020204" pitchFamily="34" charset="0"/>
              <a:buChar char="•"/>
            </a:pPr>
            <a:r>
              <a:rPr lang="en-US" sz="2400" dirty="0">
                <a:solidFill>
                  <a:schemeClr val="tx1"/>
                </a:solidFill>
              </a:rPr>
              <a:t>district personnel</a:t>
            </a:r>
          </a:p>
          <a:p>
            <a:pPr marL="914400" lvl="1" indent="-457200">
              <a:buFont typeface="Arial" panose="020B0604020202020204" pitchFamily="34" charset="0"/>
              <a:buChar char="•"/>
            </a:pPr>
            <a:r>
              <a:rPr lang="en-US" sz="2400" dirty="0">
                <a:solidFill>
                  <a:schemeClr val="tx1"/>
                </a:solidFill>
              </a:rPr>
              <a:t>DESE observers</a:t>
            </a:r>
          </a:p>
          <a:p>
            <a:pPr marL="457200" indent="-457200">
              <a:buFont typeface="Arial" panose="020B0604020202020204" pitchFamily="34" charset="0"/>
              <a:buChar char="•"/>
            </a:pPr>
            <a:r>
              <a:rPr lang="en-US" sz="3200" dirty="0"/>
              <a:t>When possible, use two test administrators in the room.</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24446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95943" y="382343"/>
            <a:ext cx="11868539" cy="866793"/>
          </a:xfrm>
        </p:spPr>
        <p:txBody>
          <a:bodyPr>
            <a:noAutofit/>
          </a:bodyPr>
          <a:lstStyle/>
          <a:p>
            <a:r>
              <a:rPr lang="en-US" sz="4000" dirty="0"/>
              <a:t>Secure Room Set-up for Computer-Based Testing</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776747" y="1673678"/>
            <a:ext cx="11012129" cy="4510811"/>
          </a:xfrm>
        </p:spPr>
        <p:txBody>
          <a:bodyPr>
            <a:normAutofit/>
          </a:bodyPr>
          <a:lstStyle/>
          <a:p>
            <a:pPr marL="457200" indent="-457200">
              <a:buFont typeface="Arial" panose="020B0604020202020204" pitchFamily="34" charset="0"/>
              <a:buChar char="•"/>
            </a:pPr>
            <a:r>
              <a:rPr lang="en-US" sz="3600" dirty="0"/>
              <a:t>Students must not be able to view any screen but their own.</a:t>
            </a:r>
          </a:p>
          <a:p>
            <a:pPr marL="914400" lvl="1" indent="-457200">
              <a:buFont typeface="Arial" panose="020B0604020202020204" pitchFamily="34" charset="0"/>
              <a:buChar char="•"/>
            </a:pPr>
            <a:r>
              <a:rPr lang="en-US" sz="2800" dirty="0">
                <a:solidFill>
                  <a:schemeClr val="tx1"/>
                </a:solidFill>
              </a:rPr>
              <a:t>Set up rooms in advance to test out different seating arrangements (e.g., spreading desks out, staggering students, turning students in different directions).</a:t>
            </a:r>
          </a:p>
          <a:p>
            <a:pPr marL="914400" lvl="1" indent="-457200">
              <a:buFont typeface="Arial" panose="020B0604020202020204" pitchFamily="34" charset="0"/>
              <a:buChar char="•"/>
            </a:pPr>
            <a:r>
              <a:rPr lang="en-US" sz="2800" dirty="0">
                <a:solidFill>
                  <a:schemeClr val="tx1"/>
                </a:solidFill>
              </a:rPr>
              <a:t>Consider physical barriers (partitions, privacy screens, cardboard taped to the side of monitors).</a:t>
            </a:r>
          </a:p>
          <a:p>
            <a:pPr marL="914400" lvl="1" indent="-457200">
              <a:buFont typeface="Arial" panose="020B0604020202020204" pitchFamily="34" charset="0"/>
              <a:buChar char="•"/>
            </a:pPr>
            <a:r>
              <a:rPr lang="en-US" sz="2800" dirty="0">
                <a:solidFill>
                  <a:schemeClr val="tx1"/>
                </a:solidFill>
              </a:rPr>
              <a:t>Have an administrator walk around at the start of testing and check all the rooms. </a:t>
            </a:r>
          </a:p>
        </p:txBody>
      </p:sp>
    </p:spTree>
    <p:extLst>
      <p:ext uri="{BB962C8B-B14F-4D97-AF65-F5344CB8AC3E}">
        <p14:creationId xmlns:p14="http://schemas.microsoft.com/office/powerpoint/2010/main" val="3781286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dirty="0"/>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9"/>
            <a:ext cx="10955694" cy="4428541"/>
          </a:xfrm>
        </p:spPr>
        <p:txBody>
          <a:bodyPr>
            <a:normAutofit/>
          </a:bodyPr>
          <a:lstStyle/>
          <a:p>
            <a:pPr marL="514350" indent="-514350">
              <a:buFont typeface="+mj-lt"/>
              <a:buAutoNum type="arabicPeriod"/>
            </a:pPr>
            <a:r>
              <a:rPr lang="en-US" sz="3200" dirty="0"/>
              <a:t>Updates for 2024 </a:t>
            </a:r>
          </a:p>
          <a:p>
            <a:pPr marL="514350" indent="-514350">
              <a:buFont typeface="+mj-lt"/>
              <a:buAutoNum type="arabicPeriod"/>
            </a:pPr>
            <a:r>
              <a:rPr lang="en-US" sz="3200" dirty="0"/>
              <a:t>Test Administration Protocols</a:t>
            </a:r>
          </a:p>
          <a:p>
            <a:pPr marL="514350" indent="-514350">
              <a:buFont typeface="+mj-lt"/>
              <a:buAutoNum type="arabicPeriod"/>
            </a:pPr>
            <a:r>
              <a:rPr lang="en-US" sz="3200" dirty="0"/>
              <a:t>Test Security Requirements</a:t>
            </a:r>
          </a:p>
          <a:p>
            <a:pPr marL="514350" indent="-514350">
              <a:buFont typeface="+mj-lt"/>
              <a:buAutoNum type="arabicPeriod"/>
            </a:pPr>
            <a:r>
              <a:rPr lang="en-US" sz="3200" dirty="0"/>
              <a:t>Accessibility and Accommodations</a:t>
            </a:r>
          </a:p>
          <a:p>
            <a:pPr marL="514350" indent="-514350">
              <a:buFont typeface="+mj-lt"/>
              <a:buAutoNum type="arabicPeriod"/>
            </a:pPr>
            <a:r>
              <a:rPr lang="en-US" sz="3200" dirty="0"/>
              <a:t>Resources, Support, and Next Steps</a:t>
            </a:r>
          </a:p>
          <a:p>
            <a:pPr marL="514350" indent="-514350">
              <a:buFont typeface="+mj-lt"/>
              <a:buAutoNum type="arabicPeriod"/>
            </a:pPr>
            <a:r>
              <a:rPr lang="en-US" sz="3200" dirty="0"/>
              <a:t>Protocols for Paper-Based Testing (PBT)</a:t>
            </a:r>
          </a:p>
          <a:p>
            <a:pPr marL="514350" indent="-514350">
              <a:buFont typeface="+mj-lt"/>
              <a:buAutoNum type="arabicPeriod"/>
            </a:pPr>
            <a:r>
              <a:rPr lang="en-US" sz="3200" dirty="0"/>
              <a:t>Additional Information for High Schools</a:t>
            </a:r>
          </a:p>
        </p:txBody>
      </p:sp>
    </p:spTree>
    <p:extLst>
      <p:ext uri="{BB962C8B-B14F-4D97-AF65-F5344CB8AC3E}">
        <p14:creationId xmlns:p14="http://schemas.microsoft.com/office/powerpoint/2010/main" val="24440283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dirty="0"/>
              <a:t>Prohibited Materials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40845" cy="4471482"/>
          </a:xfrm>
        </p:spPr>
        <p:txBody>
          <a:bodyPr>
            <a:normAutofit lnSpcReduction="10000"/>
          </a:bodyPr>
          <a:lstStyle/>
          <a:p>
            <a:pPr marL="457200" indent="-457200">
              <a:buFont typeface="Arial" panose="020B0604020202020204" pitchFamily="34" charset="0"/>
              <a:buChar char="•"/>
            </a:pPr>
            <a:r>
              <a:rPr lang="en-US" sz="3200" dirty="0"/>
              <a:t>Make sure students understand they are not allowed to have</a:t>
            </a:r>
          </a:p>
          <a:p>
            <a:pPr marL="914400" lvl="1" indent="-457200">
              <a:buFont typeface="Arial" panose="020B0604020202020204" pitchFamily="34" charset="0"/>
              <a:buChar char="•"/>
            </a:pPr>
            <a:r>
              <a:rPr lang="en-US" sz="2400" dirty="0">
                <a:solidFill>
                  <a:schemeClr val="tx1"/>
                </a:solidFill>
              </a:rPr>
              <a:t>cell phones and other electronic devices (e.g., wireless ear buds, smartwatches)</a:t>
            </a:r>
          </a:p>
          <a:p>
            <a:pPr marL="914400" lvl="1" indent="-457200">
              <a:buFont typeface="Arial" panose="020B0604020202020204" pitchFamily="34" charset="0"/>
              <a:buChar char="•"/>
            </a:pPr>
            <a:r>
              <a:rPr lang="en-US" sz="2400" dirty="0">
                <a:solidFill>
                  <a:schemeClr val="tx1"/>
                </a:solidFill>
              </a:rPr>
              <a:t>calculators on noncalculator tests and sessions</a:t>
            </a:r>
          </a:p>
          <a:p>
            <a:pPr marL="914400" lvl="1" indent="-457200">
              <a:buFont typeface="Arial" panose="020B0604020202020204" pitchFamily="34" charset="0"/>
              <a:buChar char="•"/>
            </a:pPr>
            <a:r>
              <a:rPr lang="en-US" sz="2400" dirty="0">
                <a:solidFill>
                  <a:schemeClr val="tx1"/>
                </a:solidFill>
              </a:rPr>
              <a:t>notes or reference material beyond what they’re given, such as additional reference sheets, graphic organizers, multiplication grids (exceptions for certain accommodations)</a:t>
            </a:r>
          </a:p>
          <a:p>
            <a:pPr marL="914400" lvl="1" indent="-457200">
              <a:buFont typeface="Arial" panose="020B0604020202020204" pitchFamily="34" charset="0"/>
              <a:buChar char="•"/>
            </a:pPr>
            <a:r>
              <a:rPr lang="en-US" sz="2400" dirty="0">
                <a:solidFill>
                  <a:schemeClr val="tx1"/>
                </a:solidFill>
              </a:rPr>
              <a:t>dictionaries </a:t>
            </a:r>
          </a:p>
          <a:p>
            <a:pPr marL="457200" indent="-457200">
              <a:buFont typeface="Arial" panose="020B0604020202020204" pitchFamily="34" charset="0"/>
              <a:buChar char="•"/>
            </a:pPr>
            <a:r>
              <a:rPr lang="en-US" sz="3200" dirty="0"/>
              <a:t>A poster showing examples of prohibited materials is available for download and printing</a:t>
            </a:r>
          </a:p>
          <a:p>
            <a:pPr marL="914400" lvl="1" indent="-457200">
              <a:buFont typeface="Arial" panose="020B0604020202020204" pitchFamily="34" charset="0"/>
              <a:buChar char="•"/>
            </a:pPr>
            <a:r>
              <a:rPr lang="en-US" sz="2400" dirty="0">
                <a:solidFill>
                  <a:schemeClr val="tx1"/>
                </a:solidFill>
                <a:hlinkClick r:id="rId2"/>
              </a:rPr>
              <a:t>www.doe.mass.edu/mcas/testadmin/forms/</a:t>
            </a:r>
            <a:r>
              <a:rPr lang="en-US" sz="2400" dirty="0">
                <a:solidFill>
                  <a:schemeClr val="tx1"/>
                </a:solidFill>
              </a:rPr>
              <a:t> </a:t>
            </a:r>
            <a:endParaRPr lang="en-US" sz="3200" dirty="0"/>
          </a:p>
        </p:txBody>
      </p:sp>
    </p:spTree>
    <p:extLst>
      <p:ext uri="{BB962C8B-B14F-4D97-AF65-F5344CB8AC3E}">
        <p14:creationId xmlns:p14="http://schemas.microsoft.com/office/powerpoint/2010/main" val="1773065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220919-A78F-207F-EB29-DBADE9FE82D7}"/>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70FCCF5F-696D-D6C3-564F-3C87279467CB}"/>
              </a:ext>
            </a:extLst>
          </p:cNvPr>
          <p:cNvSpPr>
            <a:spLocks noGrp="1"/>
          </p:cNvSpPr>
          <p:nvPr>
            <p:ph idx="1"/>
          </p:nvPr>
        </p:nvSpPr>
        <p:spPr>
          <a:xfrm>
            <a:off x="838199" y="2086984"/>
            <a:ext cx="10940845" cy="4058177"/>
          </a:xfrm>
        </p:spPr>
        <p:txBody>
          <a:bodyPr>
            <a:normAutofit fontScale="92500" lnSpcReduction="10000"/>
          </a:bodyPr>
          <a:lstStyle/>
          <a:p>
            <a:pPr marL="0" indent="0">
              <a:buNone/>
            </a:pPr>
            <a:r>
              <a:rPr lang="en-US" b="1" dirty="0"/>
              <a:t>How do you ensure students don’t have access to cell phones during testing? </a:t>
            </a:r>
            <a:r>
              <a:rPr lang="en-US" b="1" i="1" dirty="0"/>
              <a:t>(Select all that apply.)</a:t>
            </a:r>
          </a:p>
          <a:p>
            <a:endParaRPr lang="en-US" dirty="0"/>
          </a:p>
          <a:p>
            <a:pPr marL="1250950" lvl="1" indent="-742950">
              <a:buFont typeface="+mj-lt"/>
              <a:buAutoNum type="alphaUcPeriod"/>
            </a:pPr>
            <a:r>
              <a:rPr lang="en-US" dirty="0"/>
              <a:t>Students put phones in backpacks and put backpacks to the side/back of the room.</a:t>
            </a:r>
          </a:p>
          <a:p>
            <a:pPr marL="1250950" lvl="1" indent="-742950">
              <a:buFont typeface="+mj-lt"/>
              <a:buAutoNum type="alphaUcPeriod"/>
            </a:pPr>
            <a:r>
              <a:rPr lang="en-US" dirty="0"/>
              <a:t>Phones are collected and kept at the front of the room with the test administrator.</a:t>
            </a:r>
          </a:p>
          <a:p>
            <a:pPr marL="1250950" lvl="1" indent="-742950">
              <a:buFont typeface="+mj-lt"/>
              <a:buAutoNum type="alphaUcPeriod"/>
            </a:pPr>
            <a:r>
              <a:rPr lang="en-US" dirty="0"/>
              <a:t>Phones are put in lockers and not allowed in the testing room.</a:t>
            </a:r>
          </a:p>
          <a:p>
            <a:pPr marL="1250950" lvl="1" indent="-742950">
              <a:buFont typeface="+mj-lt"/>
              <a:buAutoNum type="alphaUcPeriod"/>
            </a:pPr>
            <a:r>
              <a:rPr lang="en-US" dirty="0"/>
              <a:t>Students are not allowed to have phones in school.</a:t>
            </a:r>
          </a:p>
          <a:p>
            <a:pPr marL="1250950" lvl="1" indent="-742950">
              <a:buFont typeface="+mj-lt"/>
              <a:buAutoNum type="alphaUcPeriod"/>
            </a:pPr>
            <a:r>
              <a:rPr lang="en-US" dirty="0"/>
              <a:t>Student phones are locked away during the school day (e.g., in storage cases or Yondr bags).</a:t>
            </a:r>
          </a:p>
          <a:p>
            <a:pPr marL="1250950" lvl="1" indent="-742950">
              <a:buFont typeface="+mj-lt"/>
              <a:buAutoNum type="alphaUcPeriod"/>
            </a:pPr>
            <a:r>
              <a:rPr lang="en-US" dirty="0"/>
              <a:t>Other</a:t>
            </a:r>
          </a:p>
          <a:p>
            <a:endParaRPr lang="en-US" dirty="0"/>
          </a:p>
        </p:txBody>
      </p:sp>
    </p:spTree>
    <p:extLst>
      <p:ext uri="{BB962C8B-B14F-4D97-AF65-F5344CB8AC3E}">
        <p14:creationId xmlns:p14="http://schemas.microsoft.com/office/powerpoint/2010/main" val="3177093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199463"/>
            <a:ext cx="10515600" cy="866793"/>
          </a:xfrm>
        </p:spPr>
        <p:txBody>
          <a:bodyPr>
            <a:noAutofit/>
          </a:bodyPr>
          <a:lstStyle/>
          <a:p>
            <a:r>
              <a:rPr lang="en-US" sz="3600" dirty="0"/>
              <a:t>Training Test Administrators and Other Personnel</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503862"/>
            <a:ext cx="10960510" cy="4500979"/>
          </a:xfrm>
        </p:spPr>
        <p:txBody>
          <a:bodyPr>
            <a:normAutofit/>
          </a:bodyPr>
          <a:lstStyle/>
          <a:p>
            <a:pPr marL="457200" indent="-457200">
              <a:buFont typeface="Arial" panose="020B0604020202020204" pitchFamily="34" charset="0"/>
              <a:buChar char="•"/>
            </a:pPr>
            <a:r>
              <a:rPr lang="en-US" sz="3600" dirty="0"/>
              <a:t>All individuals involved in MCAS administration must participate in a school-provided training session.</a:t>
            </a:r>
          </a:p>
          <a:p>
            <a:pPr marL="914400" lvl="1" indent="-457200">
              <a:buFont typeface="Arial" panose="020B0604020202020204" pitchFamily="34" charset="0"/>
              <a:buChar char="•"/>
            </a:pPr>
            <a:r>
              <a:rPr lang="en-US" sz="2800" dirty="0">
                <a:solidFill>
                  <a:schemeClr val="tx1"/>
                </a:solidFill>
              </a:rPr>
              <a:t>MCAS test security requirements (Part I of the PAM) </a:t>
            </a:r>
          </a:p>
          <a:p>
            <a:pPr marL="914400" lvl="1" indent="-457200">
              <a:buFont typeface="Arial" panose="020B0604020202020204" pitchFamily="34" charset="0"/>
              <a:buChar char="•"/>
            </a:pPr>
            <a:r>
              <a:rPr lang="en-US" sz="2800" dirty="0">
                <a:solidFill>
                  <a:schemeClr val="tx1"/>
                </a:solidFill>
              </a:rPr>
              <a:t>MCAS test administration protocols (Part III of the PAM)</a:t>
            </a:r>
          </a:p>
          <a:p>
            <a:pPr marL="914400" lvl="1" indent="-457200">
              <a:buFont typeface="Arial" panose="020B0604020202020204" pitchFamily="34" charset="0"/>
              <a:buChar char="•"/>
            </a:pPr>
            <a:r>
              <a:rPr lang="en-US" sz="2800" dirty="0">
                <a:solidFill>
                  <a:schemeClr val="tx1"/>
                </a:solidFill>
              </a:rPr>
              <a:t>School-specific procedures and logistics</a:t>
            </a:r>
          </a:p>
          <a:p>
            <a:pPr marL="457200" indent="-457200">
              <a:buFont typeface="Arial" panose="020B0604020202020204" pitchFamily="34" charset="0"/>
              <a:buChar char="•"/>
            </a:pPr>
            <a:r>
              <a:rPr lang="en-US" sz="3600" dirty="0"/>
              <a:t>Sample slides for training test administrators (to be posted soon)</a:t>
            </a:r>
          </a:p>
          <a:p>
            <a:pPr marL="914400" lvl="1" indent="-457200">
              <a:buFont typeface="Arial" panose="020B0604020202020204" pitchFamily="34" charset="0"/>
              <a:buChar char="•"/>
            </a:pPr>
            <a:r>
              <a:rPr lang="en-US" sz="2800" dirty="0">
                <a:solidFill>
                  <a:schemeClr val="tx1"/>
                </a:solidFill>
                <a:hlinkClick r:id="rId2"/>
              </a:rPr>
              <a:t>www.doe.mass.edu/mcas/testadmin</a:t>
            </a:r>
            <a:endParaRPr lang="en-US" sz="2800" dirty="0">
              <a:solidFill>
                <a:schemeClr val="tx1"/>
              </a:solidFill>
            </a:endParaRP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8470765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3500" dirty="0"/>
              <a:t>Training Test Administrators and Other Personnel </a:t>
            </a:r>
            <a:r>
              <a:rPr lang="mr-IN" sz="3500"/>
              <a:t>–</a:t>
            </a:r>
            <a:r>
              <a:rPr lang="en-US" sz="3500" dirty="0"/>
              <a:t> Documentation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40845" cy="4451818"/>
          </a:xfrm>
        </p:spPr>
        <p:txBody>
          <a:bodyPr>
            <a:normAutofit lnSpcReduction="10000"/>
          </a:bodyPr>
          <a:lstStyle/>
          <a:p>
            <a:pPr marL="457200" indent="-457200">
              <a:buFont typeface="Arial" panose="020B0604020202020204" pitchFamily="34" charset="0"/>
              <a:buChar char="•"/>
            </a:pPr>
            <a:r>
              <a:rPr lang="en-US" sz="3200" dirty="0"/>
              <a:t>Test administrators must sign forms to acknowledge the following:</a:t>
            </a:r>
          </a:p>
          <a:p>
            <a:pPr marL="914400" lvl="1" indent="-457200">
              <a:buFont typeface="Arial" panose="020B0604020202020204" pitchFamily="34" charset="0"/>
              <a:buChar char="•"/>
            </a:pPr>
            <a:r>
              <a:rPr lang="en-US" sz="2400" dirty="0">
                <a:solidFill>
                  <a:schemeClr val="tx1"/>
                </a:solidFill>
              </a:rPr>
              <a:t>participation in training</a:t>
            </a:r>
          </a:p>
          <a:p>
            <a:pPr marL="914400" lvl="1" indent="-457200">
              <a:buFont typeface="Arial" panose="020B0604020202020204" pitchFamily="34" charset="0"/>
              <a:buChar char="•"/>
            </a:pPr>
            <a:r>
              <a:rPr lang="en-US" sz="2400" dirty="0">
                <a:solidFill>
                  <a:schemeClr val="tx1"/>
                </a:solidFill>
              </a:rPr>
              <a:t>receipt of TAMs </a:t>
            </a:r>
          </a:p>
          <a:p>
            <a:pPr marL="1371600" lvl="2" indent="-457200">
              <a:buFont typeface="Arial" panose="020B0604020202020204" pitchFamily="34" charset="0"/>
              <a:buChar char="•"/>
            </a:pPr>
            <a:r>
              <a:rPr lang="en-US" sz="2200" dirty="0">
                <a:solidFill>
                  <a:schemeClr val="tx1"/>
                </a:solidFill>
                <a:hlinkClick r:id="rId2"/>
              </a:rPr>
              <a:t>combined sample form</a:t>
            </a:r>
            <a:endParaRPr lang="en-US" sz="2200" dirty="0">
              <a:solidFill>
                <a:schemeClr val="tx1"/>
              </a:solidFill>
            </a:endParaRPr>
          </a:p>
          <a:p>
            <a:pPr marL="457200" indent="-457200">
              <a:buFont typeface="Arial" panose="020B0604020202020204" pitchFamily="34" charset="0"/>
              <a:buChar char="•"/>
            </a:pPr>
            <a:r>
              <a:rPr lang="en-US" sz="3200" dirty="0"/>
              <a:t>Test administrators who will administer certain accommodations to students with disabilities or ELs must sign an </a:t>
            </a:r>
            <a:r>
              <a:rPr lang="en-US" sz="3200" dirty="0">
                <a:hlinkClick r:id="rId3"/>
              </a:rPr>
              <a:t>MCAS Nondisclosure Acknowledgment</a:t>
            </a:r>
            <a:endParaRPr lang="en-US" sz="3200" dirty="0"/>
          </a:p>
          <a:p>
            <a:pPr marL="914400" lvl="1" indent="-457200">
              <a:buFont typeface="Arial" panose="020B0604020202020204" pitchFamily="34" charset="0"/>
              <a:buChar char="•"/>
            </a:pPr>
            <a:r>
              <a:rPr lang="en-US" sz="2400" dirty="0">
                <a:solidFill>
                  <a:schemeClr val="tx1"/>
                </a:solidFill>
              </a:rPr>
              <a:t>See page 21 of the CBT TAM, page 19 of the PBT TAM, or page 105 of the PAM for the list of accommodations this requirement applies to (also listed on slide 44). </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815850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a:bodyPr>
          <a:lstStyle/>
          <a:p>
            <a:r>
              <a:rPr lang="en-US" sz="5200" dirty="0"/>
              <a:t>Test Administrator Responsibilities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90007" cy="4432153"/>
          </a:xfrm>
        </p:spPr>
        <p:txBody>
          <a:bodyPr>
            <a:normAutofit/>
          </a:bodyPr>
          <a:lstStyle/>
          <a:p>
            <a:pPr marL="457200" indent="-457200">
              <a:buFont typeface="Arial" panose="020B0604020202020204" pitchFamily="34" charset="0"/>
              <a:buChar char="•"/>
            </a:pPr>
            <a:r>
              <a:rPr lang="en-US" sz="3200" dirty="0"/>
              <a:t>Test administrators must</a:t>
            </a:r>
          </a:p>
          <a:p>
            <a:pPr marL="914400" lvl="1" indent="-457200">
              <a:buFont typeface="Arial" panose="020B0604020202020204" pitchFamily="34" charset="0"/>
              <a:buChar char="•"/>
            </a:pPr>
            <a:r>
              <a:rPr lang="en-US" sz="2400" dirty="0">
                <a:solidFill>
                  <a:schemeClr val="tx1"/>
                </a:solidFill>
              </a:rPr>
              <a:t>Maintain the chain of custody of secure materials. </a:t>
            </a:r>
          </a:p>
          <a:p>
            <a:pPr marL="914400" lvl="1" indent="-457200">
              <a:buFont typeface="Arial" panose="020B0604020202020204" pitchFamily="34" charset="0"/>
              <a:buChar char="•"/>
            </a:pPr>
            <a:r>
              <a:rPr lang="en-US" sz="2400" dirty="0">
                <a:solidFill>
                  <a:schemeClr val="tx1"/>
                </a:solidFill>
              </a:rPr>
              <a:t>Make sure students have the correct materials for each session.</a:t>
            </a:r>
          </a:p>
          <a:p>
            <a:pPr marL="914400" lvl="1" indent="-457200">
              <a:buFont typeface="Arial" panose="020B0604020202020204" pitchFamily="34" charset="0"/>
              <a:buChar char="•"/>
            </a:pPr>
            <a:r>
              <a:rPr lang="en-US" sz="2400" dirty="0">
                <a:solidFill>
                  <a:schemeClr val="tx1"/>
                </a:solidFill>
              </a:rPr>
              <a:t>Follow instructions in the TAMs and read scripts verbatim.</a:t>
            </a:r>
          </a:p>
          <a:p>
            <a:pPr marL="914400" lvl="1" indent="-457200">
              <a:buFont typeface="Arial" panose="020B0604020202020204" pitchFamily="34" charset="0"/>
              <a:buChar char="•"/>
            </a:pPr>
            <a:r>
              <a:rPr lang="en-US" sz="2400" dirty="0">
                <a:solidFill>
                  <a:schemeClr val="tx1"/>
                </a:solidFill>
              </a:rPr>
              <a:t>Circulate throughout the room to prevent cheating and the use of prohibited materials – active proctoring.</a:t>
            </a:r>
          </a:p>
          <a:p>
            <a:pPr marL="914400" lvl="1" indent="-457200">
              <a:buFont typeface="Arial" panose="020B0604020202020204" pitchFamily="34" charset="0"/>
              <a:buChar char="•"/>
            </a:pPr>
            <a:r>
              <a:rPr lang="en-US" sz="2400" dirty="0">
                <a:solidFill>
                  <a:schemeClr val="tx1"/>
                </a:solidFill>
              </a:rPr>
              <a:t>Focus their full attention on the testing room.</a:t>
            </a:r>
          </a:p>
          <a:p>
            <a:pPr marL="914400" lvl="1" indent="-457200">
              <a:buFont typeface="Arial" panose="020B0604020202020204" pitchFamily="34" charset="0"/>
              <a:buChar char="•"/>
            </a:pPr>
            <a:r>
              <a:rPr lang="en-US" sz="2400" dirty="0">
                <a:solidFill>
                  <a:schemeClr val="tx1"/>
                </a:solidFill>
              </a:rPr>
              <a:t>Refrain from coaching students or influencing their responses in any way.</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590508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220919-A78F-207F-EB29-DBADE9FE82D7}"/>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70FCCF5F-696D-D6C3-564F-3C87279467CB}"/>
              </a:ext>
            </a:extLst>
          </p:cNvPr>
          <p:cNvSpPr>
            <a:spLocks noGrp="1"/>
          </p:cNvSpPr>
          <p:nvPr>
            <p:ph idx="1"/>
          </p:nvPr>
        </p:nvSpPr>
        <p:spPr>
          <a:xfrm>
            <a:off x="838199" y="2086984"/>
            <a:ext cx="10940845" cy="4058177"/>
          </a:xfrm>
        </p:spPr>
        <p:txBody>
          <a:bodyPr/>
          <a:lstStyle/>
          <a:p>
            <a:pPr marL="0" indent="0">
              <a:buNone/>
            </a:pPr>
            <a:r>
              <a:rPr lang="en-US" b="1" dirty="0"/>
              <a:t>Which of the following are examples of coaching? </a:t>
            </a:r>
            <a:r>
              <a:rPr lang="en-US" b="1" i="1" dirty="0"/>
              <a:t>(Select all that apply.)</a:t>
            </a:r>
          </a:p>
          <a:p>
            <a:endParaRPr lang="en-US" dirty="0"/>
          </a:p>
          <a:p>
            <a:pPr marL="1250950" lvl="1" indent="-742950">
              <a:buFont typeface="+mj-lt"/>
              <a:buAutoNum type="alphaUcPeriod"/>
            </a:pPr>
            <a:r>
              <a:rPr lang="en-US" dirty="0"/>
              <a:t>“Don't forget to use specific examples in your essay.”</a:t>
            </a:r>
          </a:p>
          <a:p>
            <a:pPr marL="1250950" lvl="1" indent="-742950">
              <a:buFont typeface="+mj-lt"/>
              <a:buAutoNum type="alphaUcPeriod"/>
            </a:pPr>
            <a:r>
              <a:rPr lang="en-US" dirty="0"/>
              <a:t>“You need to write more.”</a:t>
            </a:r>
          </a:p>
          <a:p>
            <a:pPr marL="1250950" lvl="1" indent="-742950">
              <a:buFont typeface="+mj-lt"/>
              <a:buAutoNum type="alphaUcPeriod"/>
            </a:pPr>
            <a:r>
              <a:rPr lang="en-US" dirty="0"/>
              <a:t>“Just do your best.”</a:t>
            </a:r>
          </a:p>
          <a:p>
            <a:pPr marL="1250950" lvl="1" indent="-742950">
              <a:buFont typeface="+mj-lt"/>
              <a:buAutoNum type="alphaUcPeriod"/>
            </a:pPr>
            <a:r>
              <a:rPr lang="en-US" dirty="0"/>
              <a:t>“Give your best effort.”</a:t>
            </a:r>
          </a:p>
          <a:p>
            <a:pPr marL="1250950" lvl="1" indent="-742950">
              <a:buFont typeface="+mj-lt"/>
              <a:buAutoNum type="alphaUcPeriod"/>
            </a:pPr>
            <a:r>
              <a:rPr lang="en-US" dirty="0"/>
              <a:t>“Remember what we talked about in class last week.”</a:t>
            </a:r>
          </a:p>
          <a:p>
            <a:pPr marL="1250950" lvl="1" indent="-742950">
              <a:buFont typeface="+mj-lt"/>
              <a:buAutoNum type="alphaUcPeriod"/>
            </a:pPr>
            <a:r>
              <a:rPr lang="en-US" dirty="0"/>
              <a:t>“You’ve got this.”</a:t>
            </a:r>
          </a:p>
          <a:p>
            <a:endParaRPr lang="en-US" dirty="0"/>
          </a:p>
        </p:txBody>
      </p:sp>
    </p:spTree>
    <p:extLst>
      <p:ext uri="{BB962C8B-B14F-4D97-AF65-F5344CB8AC3E}">
        <p14:creationId xmlns:p14="http://schemas.microsoft.com/office/powerpoint/2010/main" val="2458234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dirty="0"/>
              <a:t>What is Coaching?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553498"/>
            <a:ext cx="10921181" cy="4572000"/>
          </a:xfrm>
        </p:spPr>
        <p:txBody>
          <a:bodyPr>
            <a:normAutofit fontScale="85000" lnSpcReduction="20000"/>
          </a:bodyPr>
          <a:lstStyle/>
          <a:p>
            <a:pPr marL="457200" indent="-457200">
              <a:buFont typeface="Arial" panose="020B0604020202020204" pitchFamily="34" charset="0"/>
              <a:buChar char="•"/>
            </a:pPr>
            <a:r>
              <a:rPr lang="en-US" sz="3200" dirty="0"/>
              <a:t>Providing hints or clues </a:t>
            </a:r>
          </a:p>
          <a:p>
            <a:pPr marL="914400" lvl="1" indent="-457200">
              <a:buFont typeface="Arial" panose="020B0604020202020204" pitchFamily="34" charset="0"/>
              <a:buChar char="•"/>
            </a:pPr>
            <a:r>
              <a:rPr lang="en-US" sz="2600" dirty="0">
                <a:solidFill>
                  <a:schemeClr val="tx1"/>
                </a:solidFill>
              </a:rPr>
              <a:t>“Think about what we studied in class last week.” “What’s the acronym for order of operations?” “Consider it from the main character’s perspective.” “Don’t forget to use specific examples in your essay.”</a:t>
            </a:r>
          </a:p>
          <a:p>
            <a:pPr marL="457200" indent="-457200">
              <a:buFont typeface="Arial" panose="020B0604020202020204" pitchFamily="34" charset="0"/>
              <a:buChar char="•"/>
            </a:pPr>
            <a:r>
              <a:rPr lang="en-US" sz="3200" dirty="0"/>
              <a:t>Indicating in any way that a student has answered a question incorrectly: </a:t>
            </a:r>
          </a:p>
          <a:p>
            <a:pPr marL="914400" lvl="1" indent="-457200">
              <a:buFont typeface="Arial" panose="020B0604020202020204" pitchFamily="34" charset="0"/>
              <a:buChar char="•"/>
            </a:pPr>
            <a:r>
              <a:rPr lang="en-US" sz="2600" dirty="0">
                <a:solidFill>
                  <a:schemeClr val="tx1"/>
                </a:solidFill>
              </a:rPr>
              <a:t>“You should look at that one again.” </a:t>
            </a:r>
          </a:p>
          <a:p>
            <a:pPr marL="914400" lvl="1" indent="-457200">
              <a:buFont typeface="Arial" panose="020B0604020202020204" pitchFamily="34" charset="0"/>
              <a:buChar char="•"/>
            </a:pPr>
            <a:r>
              <a:rPr lang="en-US" sz="2600" dirty="0">
                <a:solidFill>
                  <a:schemeClr val="tx1"/>
                </a:solidFill>
              </a:rPr>
              <a:t>“Check your work” (to a specific student on a specific question)</a:t>
            </a:r>
          </a:p>
          <a:p>
            <a:pPr marL="457200" indent="-457200">
              <a:buFont typeface="Arial" panose="020B0604020202020204" pitchFamily="34" charset="0"/>
              <a:buChar char="•"/>
            </a:pPr>
            <a:r>
              <a:rPr lang="en-US" sz="3200" dirty="0"/>
              <a:t>Defining or spelling words </a:t>
            </a:r>
          </a:p>
          <a:p>
            <a:pPr marL="457200" indent="-457200">
              <a:buFont typeface="Arial" panose="020B0604020202020204" pitchFamily="34" charset="0"/>
              <a:buChar char="•"/>
            </a:pPr>
            <a:r>
              <a:rPr lang="en-US" sz="3200" dirty="0"/>
              <a:t>Explaining, simplifying, or paraphrasing any part of the test</a:t>
            </a:r>
          </a:p>
          <a:p>
            <a:pPr marL="457200" indent="-457200">
              <a:buFont typeface="Arial" panose="020B0604020202020204" pitchFamily="34" charset="0"/>
              <a:buChar char="•"/>
            </a:pPr>
            <a:r>
              <a:rPr lang="en-US" sz="3200" dirty="0"/>
              <a:t>Suggesting that a student write more</a:t>
            </a:r>
          </a:p>
          <a:p>
            <a:pPr marL="457200" indent="-457200">
              <a:buFont typeface="Arial" panose="020B0604020202020204" pitchFamily="34" charset="0"/>
              <a:buChar char="•"/>
            </a:pPr>
            <a:r>
              <a:rPr lang="en-US" sz="3200" dirty="0"/>
              <a:t>Influencing a student’s response through gestures, facial expressions, nods, body language, or changes in voice inflection</a:t>
            </a:r>
          </a:p>
        </p:txBody>
      </p:sp>
    </p:spTree>
    <p:extLst>
      <p:ext uri="{BB962C8B-B14F-4D97-AF65-F5344CB8AC3E}">
        <p14:creationId xmlns:p14="http://schemas.microsoft.com/office/powerpoint/2010/main" val="2509246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dirty="0"/>
              <a:t>What is Permitted?</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8"/>
            <a:ext cx="10970342" cy="4412489"/>
          </a:xfrm>
        </p:spPr>
        <p:txBody>
          <a:bodyPr>
            <a:normAutofit fontScale="92500" lnSpcReduction="10000"/>
          </a:bodyPr>
          <a:lstStyle/>
          <a:p>
            <a:pPr marL="457200" indent="-457200">
              <a:buFont typeface="Arial" panose="020B0604020202020204" pitchFamily="34" charset="0"/>
              <a:buChar char="•"/>
            </a:pPr>
            <a:r>
              <a:rPr lang="en-US" sz="3200" dirty="0"/>
              <a:t>Assisting students with technology-related problems</a:t>
            </a:r>
          </a:p>
          <a:p>
            <a:pPr marL="914400" lvl="1" indent="-457200">
              <a:buFont typeface="Arial" panose="020B0604020202020204" pitchFamily="34" charset="0"/>
              <a:buChar char="•"/>
            </a:pPr>
            <a:r>
              <a:rPr lang="en-US" sz="2400" dirty="0">
                <a:solidFill>
                  <a:schemeClr val="tx1"/>
                </a:solidFill>
              </a:rPr>
              <a:t>helping a student sign in to TestNav (this is the only situation in which a test administrator may type directly into a student’s test)</a:t>
            </a:r>
          </a:p>
          <a:p>
            <a:pPr marL="914400" lvl="1" indent="-457200">
              <a:buFont typeface="Arial" panose="020B0604020202020204" pitchFamily="34" charset="0"/>
              <a:buChar char="•"/>
            </a:pPr>
            <a:r>
              <a:rPr lang="en-US" sz="2400" dirty="0">
                <a:solidFill>
                  <a:schemeClr val="tx1"/>
                </a:solidFill>
              </a:rPr>
              <a:t>pointing to a tool button if a student is unable to find it</a:t>
            </a:r>
          </a:p>
          <a:p>
            <a:pPr marL="914400" lvl="1" indent="-457200">
              <a:buFont typeface="Arial" panose="020B0604020202020204" pitchFamily="34" charset="0"/>
              <a:buChar char="•"/>
            </a:pPr>
            <a:r>
              <a:rPr lang="en-US" sz="2400" dirty="0">
                <a:solidFill>
                  <a:schemeClr val="tx1"/>
                </a:solidFill>
              </a:rPr>
              <a:t>explaining to a student how to enter a result in the equation editor</a:t>
            </a:r>
          </a:p>
          <a:p>
            <a:pPr marL="914400" lvl="1" indent="-457200">
              <a:buFont typeface="Arial" panose="020B0604020202020204" pitchFamily="34" charset="0"/>
              <a:buChar char="•"/>
            </a:pPr>
            <a:r>
              <a:rPr lang="en-US" sz="2400" dirty="0">
                <a:solidFill>
                  <a:schemeClr val="tx1"/>
                </a:solidFill>
              </a:rPr>
              <a:t>explaining how to navigate to a test question from the review screen</a:t>
            </a:r>
          </a:p>
          <a:p>
            <a:pPr marL="457200" indent="-457200">
              <a:buFont typeface="Arial" panose="020B0604020202020204" pitchFamily="34" charset="0"/>
              <a:buChar char="•"/>
            </a:pPr>
            <a:r>
              <a:rPr lang="en-US" sz="3200" dirty="0"/>
              <a:t>Re-reading part of the TAM script to students</a:t>
            </a:r>
          </a:p>
          <a:p>
            <a:pPr marL="914400" lvl="1" indent="-457200">
              <a:buFont typeface="Arial" panose="020B0604020202020204" pitchFamily="34" charset="0"/>
              <a:buChar char="•"/>
            </a:pPr>
            <a:r>
              <a:rPr lang="en-US" sz="2400" dirty="0">
                <a:solidFill>
                  <a:schemeClr val="tx1"/>
                </a:solidFill>
              </a:rPr>
              <a:t>E.g., As students finish, can read script to students to check their work. </a:t>
            </a:r>
          </a:p>
          <a:p>
            <a:pPr marL="457200" indent="-457200">
              <a:buFont typeface="Arial" panose="020B0604020202020204" pitchFamily="34" charset="0"/>
              <a:buChar char="•"/>
            </a:pPr>
            <a:r>
              <a:rPr lang="en-US" sz="3200" dirty="0"/>
              <a:t>Encouraging students if they have questions about test content:</a:t>
            </a:r>
          </a:p>
          <a:p>
            <a:pPr marL="914400" lvl="1" indent="-457200">
              <a:buFont typeface="Arial" panose="020B0604020202020204" pitchFamily="34" charset="0"/>
              <a:buChar char="•"/>
            </a:pPr>
            <a:r>
              <a:rPr lang="en-US" sz="2400" dirty="0">
                <a:solidFill>
                  <a:schemeClr val="tx1"/>
                </a:solidFill>
              </a:rPr>
              <a:t>“Just do your best.” “Just give your best effort.” “Do the best you can.”</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4391323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50374"/>
            <a:ext cx="10515600" cy="866793"/>
          </a:xfrm>
        </p:spPr>
        <p:txBody>
          <a:bodyPr>
            <a:noAutofit/>
          </a:bodyPr>
          <a:lstStyle/>
          <a:p>
            <a:r>
              <a:rPr lang="en-US" sz="4400" dirty="0"/>
              <a:t>Test Security Requirements for Students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474838"/>
            <a:ext cx="10980174" cy="4660491"/>
          </a:xfrm>
        </p:spPr>
        <p:txBody>
          <a:bodyPr>
            <a:normAutofit fontScale="92500" lnSpcReduction="20000"/>
          </a:bodyPr>
          <a:lstStyle/>
          <a:p>
            <a:pPr marL="457200" indent="-457200">
              <a:buFont typeface="Arial" panose="020B0604020202020204" pitchFamily="34" charset="0"/>
              <a:buChar char="•"/>
            </a:pPr>
            <a:r>
              <a:rPr lang="en-US" sz="3200" dirty="0"/>
              <a:t>Students’ results may be invalidated if they engage in any of the following activities:</a:t>
            </a:r>
          </a:p>
          <a:p>
            <a:pPr marL="914400" lvl="1" indent="-457200">
              <a:buFont typeface="Arial" panose="020B0604020202020204" pitchFamily="34" charset="0"/>
              <a:buChar char="•"/>
            </a:pPr>
            <a:r>
              <a:rPr lang="en-US" sz="2400" dirty="0">
                <a:solidFill>
                  <a:schemeClr val="tx1"/>
                </a:solidFill>
              </a:rPr>
              <a:t>duplicating any portion of secure test content</a:t>
            </a:r>
          </a:p>
          <a:p>
            <a:pPr marL="914400" lvl="1" indent="-457200">
              <a:buFont typeface="Arial" panose="020B0604020202020204" pitchFamily="34" charset="0"/>
              <a:buChar char="•"/>
            </a:pPr>
            <a:r>
              <a:rPr lang="en-US" sz="2400" dirty="0">
                <a:solidFill>
                  <a:schemeClr val="tx1"/>
                </a:solidFill>
              </a:rPr>
              <a:t>accessing prohibited materials such as cell phones or other electronic devices</a:t>
            </a:r>
          </a:p>
          <a:p>
            <a:pPr marL="914400" lvl="1" indent="-457200">
              <a:buFont typeface="Arial" panose="020B0604020202020204" pitchFamily="34" charset="0"/>
              <a:buChar char="•"/>
            </a:pPr>
            <a:r>
              <a:rPr lang="en-US" sz="2400" dirty="0">
                <a:solidFill>
                  <a:schemeClr val="tx1"/>
                </a:solidFill>
              </a:rPr>
              <a:t>communicating with other students (e.g., talking, whispering, writing notes)</a:t>
            </a:r>
          </a:p>
          <a:p>
            <a:pPr marL="914400" lvl="1" indent="-457200">
              <a:buFont typeface="Arial" panose="020B0604020202020204" pitchFamily="34" charset="0"/>
              <a:buChar char="•"/>
            </a:pPr>
            <a:r>
              <a:rPr lang="en-US" sz="2400" dirty="0">
                <a:solidFill>
                  <a:schemeClr val="tx1"/>
                </a:solidFill>
              </a:rPr>
              <a:t>looking at any other student’s computer screen or answer booklet</a:t>
            </a:r>
          </a:p>
          <a:p>
            <a:pPr marL="914400" lvl="1" indent="-457200">
              <a:buFont typeface="Arial" panose="020B0604020202020204" pitchFamily="34" charset="0"/>
              <a:buChar char="•"/>
            </a:pPr>
            <a:r>
              <a:rPr lang="en-US" sz="2400" dirty="0">
                <a:solidFill>
                  <a:schemeClr val="tx1"/>
                </a:solidFill>
              </a:rPr>
              <a:t>asking for or receiving help from anyone (except for reporting a concern about a test question to a test administrator)</a:t>
            </a:r>
          </a:p>
          <a:p>
            <a:pPr marL="914400" lvl="1" indent="-457200">
              <a:buFont typeface="Arial" panose="020B0604020202020204" pitchFamily="34" charset="0"/>
              <a:buChar char="•"/>
            </a:pPr>
            <a:r>
              <a:rPr lang="en-US" sz="2400" dirty="0">
                <a:solidFill>
                  <a:schemeClr val="tx1"/>
                </a:solidFill>
              </a:rPr>
              <a:t>providing help to another student</a:t>
            </a:r>
          </a:p>
          <a:p>
            <a:pPr marL="914400" lvl="1" indent="-457200">
              <a:buFont typeface="Arial" panose="020B0604020202020204" pitchFamily="34" charset="0"/>
              <a:buChar char="•"/>
            </a:pPr>
            <a:r>
              <a:rPr lang="en-US" sz="2400" dirty="0">
                <a:solidFill>
                  <a:schemeClr val="tx1"/>
                </a:solidFill>
              </a:rPr>
              <a:t>consulting notes, books, or instructional materials during testing</a:t>
            </a:r>
          </a:p>
          <a:p>
            <a:pPr marL="914400" lvl="1" indent="-457200">
              <a:buFont typeface="Arial" panose="020B0604020202020204" pitchFamily="34" charset="0"/>
              <a:buChar char="•"/>
            </a:pPr>
            <a:r>
              <a:rPr lang="en-US" sz="2400" dirty="0">
                <a:solidFill>
                  <a:schemeClr val="tx1"/>
                </a:solidFill>
              </a:rPr>
              <a:t>discussing test content with a student who hasn’t tested yet.</a:t>
            </a:r>
          </a:p>
          <a:p>
            <a:pPr marL="457200" indent="-457200">
              <a:buFont typeface="Arial" panose="020B0604020202020204" pitchFamily="34" charset="0"/>
              <a:buChar char="•"/>
            </a:pPr>
            <a:r>
              <a:rPr lang="en-US" sz="3200" dirty="0"/>
              <a:t>See sample form for students and a sample letter to send to parents (recommended for grades 6 and up) at </a:t>
            </a:r>
            <a:r>
              <a:rPr lang="en-US" sz="3200" dirty="0">
                <a:hlinkClick r:id="rId2"/>
              </a:rPr>
              <a:t>www.doe.mass.edu/mcas/testadmin/forms</a:t>
            </a: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4383576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918BC5-F7DB-8FCD-F730-59EC727B5740}"/>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EE6CDC05-F271-E3D8-2B9D-3E85CCDEBF36}"/>
              </a:ext>
            </a:extLst>
          </p:cNvPr>
          <p:cNvSpPr>
            <a:spLocks noGrp="1"/>
          </p:cNvSpPr>
          <p:nvPr>
            <p:ph idx="1"/>
          </p:nvPr>
        </p:nvSpPr>
        <p:spPr>
          <a:xfrm>
            <a:off x="838200" y="2086984"/>
            <a:ext cx="10927702" cy="4099212"/>
          </a:xfrm>
        </p:spPr>
        <p:txBody>
          <a:bodyPr/>
          <a:lstStyle/>
          <a:p>
            <a:pPr marL="0" indent="0">
              <a:buNone/>
            </a:pPr>
            <a:r>
              <a:rPr lang="en-US" sz="3600" b="1" dirty="0"/>
              <a:t>What should you do </a:t>
            </a:r>
            <a:r>
              <a:rPr lang="en-US" sz="3600" b="1" i="1" dirty="0"/>
              <a:t>first</a:t>
            </a:r>
            <a:r>
              <a:rPr lang="en-US" sz="3600" b="1" dirty="0"/>
              <a:t> if a testing irregularity happens at your school? </a:t>
            </a:r>
          </a:p>
          <a:p>
            <a:endParaRPr lang="en-US" sz="2800" dirty="0"/>
          </a:p>
          <a:p>
            <a:pPr marL="1250950" lvl="1" indent="-742950">
              <a:buFont typeface="+mj-lt"/>
              <a:buAutoNum type="alphaUcPeriod"/>
            </a:pPr>
            <a:r>
              <a:rPr lang="en-US" sz="3200" dirty="0"/>
              <a:t>Call DESE’s Office of Student Assessment Services.</a:t>
            </a:r>
          </a:p>
          <a:p>
            <a:pPr marL="1250950" lvl="1" indent="-742950">
              <a:buFont typeface="+mj-lt"/>
              <a:buAutoNum type="alphaUcPeriod"/>
            </a:pPr>
            <a:r>
              <a:rPr lang="en-US" sz="3200" dirty="0"/>
              <a:t>Call the MCAS Service Center.</a:t>
            </a:r>
          </a:p>
          <a:p>
            <a:pPr marL="1250950" lvl="1" indent="-742950">
              <a:buFont typeface="+mj-lt"/>
              <a:buAutoNum type="alphaUcPeriod"/>
            </a:pPr>
            <a:r>
              <a:rPr lang="en-US" sz="3200" dirty="0"/>
              <a:t>Contact the student’s parents/guardians. </a:t>
            </a:r>
          </a:p>
          <a:p>
            <a:pPr marL="1250950" lvl="1" indent="-742950">
              <a:buAutoNum type="alphaUcPeriod"/>
            </a:pPr>
            <a:r>
              <a:rPr lang="en-US" sz="3200" dirty="0"/>
              <a:t>Email an irregularity report to DESE.</a:t>
            </a:r>
          </a:p>
          <a:p>
            <a:endParaRPr lang="en-US" dirty="0"/>
          </a:p>
        </p:txBody>
      </p:sp>
    </p:spTree>
    <p:extLst>
      <p:ext uri="{BB962C8B-B14F-4D97-AF65-F5344CB8AC3E}">
        <p14:creationId xmlns:p14="http://schemas.microsoft.com/office/powerpoint/2010/main" val="422116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0B0AB6-ACCF-E78A-E749-0D741429D91E}"/>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037F106A-A71E-F5C6-D0BC-CCEFD1FDBF0B}"/>
              </a:ext>
            </a:extLst>
          </p:cNvPr>
          <p:cNvSpPr>
            <a:spLocks noGrp="1"/>
          </p:cNvSpPr>
          <p:nvPr>
            <p:ph idx="1"/>
          </p:nvPr>
        </p:nvSpPr>
        <p:spPr/>
        <p:txBody>
          <a:bodyPr>
            <a:normAutofit fontScale="92500"/>
          </a:bodyPr>
          <a:lstStyle/>
          <a:p>
            <a:pPr marL="0" indent="0">
              <a:buNone/>
            </a:pPr>
            <a:r>
              <a:rPr lang="en-US" sz="4000" b="1" dirty="0"/>
              <a:t>How many years have you coordinated MCAS test administration at your school or district? </a:t>
            </a:r>
          </a:p>
          <a:p>
            <a:endParaRPr lang="en-US" sz="4000" dirty="0"/>
          </a:p>
          <a:p>
            <a:pPr marL="1022350" lvl="1" indent="-514350">
              <a:buFont typeface="+mj-lt"/>
              <a:buAutoNum type="alphaUcPeriod"/>
            </a:pPr>
            <a:r>
              <a:rPr lang="en-US" sz="3600" dirty="0"/>
              <a:t> 6 or more years</a:t>
            </a:r>
          </a:p>
          <a:p>
            <a:pPr marL="1022350" lvl="1" indent="-514350">
              <a:buFont typeface="+mj-lt"/>
              <a:buAutoNum type="alphaUcPeriod"/>
            </a:pPr>
            <a:r>
              <a:rPr lang="en-US" sz="3600" dirty="0"/>
              <a:t> 3 to 5 years</a:t>
            </a:r>
          </a:p>
          <a:p>
            <a:pPr marL="1022350" lvl="1" indent="-514350">
              <a:buFont typeface="+mj-lt"/>
              <a:buAutoNum type="alphaUcPeriod"/>
            </a:pPr>
            <a:r>
              <a:rPr lang="en-US" sz="3600" dirty="0"/>
              <a:t> 1 to 2 years</a:t>
            </a:r>
          </a:p>
          <a:p>
            <a:pPr marL="1022350" lvl="1" indent="-514350">
              <a:buFont typeface="+mj-lt"/>
              <a:buAutoNum type="alphaUcPeriod"/>
            </a:pPr>
            <a:r>
              <a:rPr lang="en-US" sz="3600" dirty="0"/>
              <a:t> This is my first year.</a:t>
            </a:r>
          </a:p>
          <a:p>
            <a:endParaRPr lang="en-US" dirty="0"/>
          </a:p>
        </p:txBody>
      </p:sp>
    </p:spTree>
    <p:extLst>
      <p:ext uri="{BB962C8B-B14F-4D97-AF65-F5344CB8AC3E}">
        <p14:creationId xmlns:p14="http://schemas.microsoft.com/office/powerpoint/2010/main" val="5783580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199" y="348267"/>
            <a:ext cx="11088329" cy="866793"/>
          </a:xfrm>
        </p:spPr>
        <p:txBody>
          <a:bodyPr>
            <a:noAutofit/>
          </a:bodyPr>
          <a:lstStyle/>
          <a:p>
            <a:r>
              <a:rPr lang="en-US" sz="3400" dirty="0"/>
              <a:t>Change in Reporting Requirements for Certain Irregularities after Students Have Completed Their Tests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476104"/>
            <a:ext cx="10931013" cy="4855870"/>
          </a:xfrm>
        </p:spPr>
        <p:txBody>
          <a:bodyPr>
            <a:normAutofit lnSpcReduction="10000"/>
          </a:bodyPr>
          <a:lstStyle/>
          <a:p>
            <a:pPr marL="457200" indent="-457200">
              <a:buFont typeface="Arial" panose="020B0604020202020204" pitchFamily="34" charset="0"/>
              <a:buChar char="•"/>
            </a:pPr>
            <a:r>
              <a:rPr lang="en-US" sz="3200" dirty="0"/>
              <a:t>New for 2024, irregularities involving benign use of electronic devices </a:t>
            </a:r>
            <a:r>
              <a:rPr lang="en-US" sz="3200" b="1" dirty="0"/>
              <a:t>after students have submitted their tests in TestNav </a:t>
            </a:r>
            <a:r>
              <a:rPr lang="en-US" sz="3200" dirty="0"/>
              <a:t>(or turned in PBT materials) do not need to be reported to DESE.</a:t>
            </a:r>
          </a:p>
          <a:p>
            <a:pPr marL="457200" indent="-457200">
              <a:buFont typeface="Arial" panose="020B0604020202020204" pitchFamily="34" charset="0"/>
              <a:buChar char="•"/>
            </a:pPr>
            <a:r>
              <a:rPr lang="en-US" sz="3200" dirty="0"/>
              <a:t>These situations can be handled locally, with any school-based consequences at the discretion of the principal.</a:t>
            </a:r>
          </a:p>
          <a:p>
            <a:pPr marL="457200" indent="-457200">
              <a:buFont typeface="Arial" panose="020B0604020202020204" pitchFamily="34" charset="0"/>
              <a:buChar char="•"/>
            </a:pPr>
            <a:r>
              <a:rPr lang="en-US" sz="3200" dirty="0"/>
              <a:t>This is </a:t>
            </a:r>
            <a:r>
              <a:rPr lang="en-US" sz="3200" b="1" dirty="0"/>
              <a:t>not a change to any of the policies </a:t>
            </a:r>
            <a:r>
              <a:rPr lang="en-US" sz="3200" dirty="0"/>
              <a:t>on prohibited devices described in slide 50 and on pages 27</a:t>
            </a:r>
            <a:r>
              <a:rPr lang="en-US" sz="3200" b="0" i="0" u="none" strike="noStrike" baseline="0" dirty="0"/>
              <a:t>–</a:t>
            </a:r>
            <a:r>
              <a:rPr lang="en-US" sz="3200" dirty="0"/>
              <a:t>28 of the PAM – it is only a change in reporting requirements.</a:t>
            </a:r>
          </a:p>
          <a:p>
            <a:pPr marL="457200" indent="-457200">
              <a:buFont typeface="Arial" panose="020B0604020202020204" pitchFamily="34" charset="0"/>
              <a:buChar char="•"/>
            </a:pPr>
            <a:r>
              <a:rPr lang="en-US" sz="3200" dirty="0"/>
              <a:t>As always, schools can call DESE to consult. </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4482309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199" y="382343"/>
            <a:ext cx="11088329" cy="866793"/>
          </a:xfrm>
        </p:spPr>
        <p:txBody>
          <a:bodyPr>
            <a:noAutofit/>
          </a:bodyPr>
          <a:lstStyle/>
          <a:p>
            <a:r>
              <a:rPr lang="en-US" sz="3600" dirty="0"/>
              <a:t>Steps to Take after a Security Incident or Irregularity</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8"/>
            <a:ext cx="10931013" cy="4402657"/>
          </a:xfrm>
        </p:spPr>
        <p:txBody>
          <a:bodyPr>
            <a:normAutofit lnSpcReduction="10000"/>
          </a:bodyPr>
          <a:lstStyle/>
          <a:p>
            <a:pPr marL="457200" indent="-457200">
              <a:buFont typeface="Arial" panose="020B0604020202020204" pitchFamily="34" charset="0"/>
              <a:buChar char="•"/>
            </a:pPr>
            <a:r>
              <a:rPr lang="en-US" sz="3200" dirty="0"/>
              <a:t>Call DESE at 781-338-3625.</a:t>
            </a:r>
          </a:p>
          <a:p>
            <a:pPr marL="457200" indent="-457200">
              <a:buFont typeface="Arial" panose="020B0604020202020204" pitchFamily="34" charset="0"/>
              <a:buChar char="•"/>
            </a:pPr>
            <a:r>
              <a:rPr lang="en-US" sz="3200" dirty="0"/>
              <a:t>Investigate the incident.</a:t>
            </a:r>
          </a:p>
          <a:p>
            <a:pPr marL="914400" lvl="1" indent="-457200">
              <a:buFont typeface="Arial" panose="020B0604020202020204" pitchFamily="34" charset="0"/>
              <a:buChar char="•"/>
            </a:pPr>
            <a:r>
              <a:rPr lang="en-US" sz="2400" dirty="0">
                <a:solidFill>
                  <a:schemeClr val="tx1"/>
                </a:solidFill>
              </a:rPr>
              <a:t>Talk to the test administrator(s) involved.</a:t>
            </a:r>
          </a:p>
          <a:p>
            <a:pPr marL="914400" lvl="1" indent="-457200">
              <a:buFont typeface="Arial" panose="020B0604020202020204" pitchFamily="34" charset="0"/>
              <a:buChar char="•"/>
            </a:pPr>
            <a:r>
              <a:rPr lang="en-US" sz="2400" dirty="0">
                <a:solidFill>
                  <a:schemeClr val="tx1"/>
                </a:solidFill>
              </a:rPr>
              <a:t>Talk to any students involved.</a:t>
            </a:r>
          </a:p>
          <a:p>
            <a:pPr marL="914400" lvl="1" indent="-457200">
              <a:buFont typeface="Arial" panose="020B0604020202020204" pitchFamily="34" charset="0"/>
              <a:buChar char="•"/>
            </a:pPr>
            <a:r>
              <a:rPr lang="en-US" sz="2400" dirty="0">
                <a:solidFill>
                  <a:schemeClr val="tx1"/>
                </a:solidFill>
              </a:rPr>
              <a:t>Collect documents (e.g., notes, extra reference sheets).</a:t>
            </a:r>
          </a:p>
          <a:p>
            <a:pPr marL="914400" lvl="1" indent="-457200">
              <a:buFont typeface="Arial" panose="020B0604020202020204" pitchFamily="34" charset="0"/>
              <a:buChar char="•"/>
            </a:pPr>
            <a:r>
              <a:rPr lang="en-US" sz="2400" dirty="0">
                <a:solidFill>
                  <a:schemeClr val="tx1"/>
                </a:solidFill>
              </a:rPr>
              <a:t>If reporting a read-aloud violation, determine how much of the test was read.</a:t>
            </a:r>
          </a:p>
          <a:p>
            <a:pPr marL="914400" lvl="1" indent="-457200">
              <a:buFont typeface="Arial" panose="020B0604020202020204" pitchFamily="34" charset="0"/>
              <a:buChar char="•"/>
            </a:pPr>
            <a:r>
              <a:rPr lang="en-US" sz="2400" dirty="0">
                <a:solidFill>
                  <a:schemeClr val="tx1"/>
                </a:solidFill>
              </a:rPr>
              <a:t>If reporting a calculator violation, determine which items were solved with the calculator.</a:t>
            </a:r>
          </a:p>
          <a:p>
            <a:pPr marL="457200" indent="-457200">
              <a:buFont typeface="Arial" panose="020B0604020202020204" pitchFamily="34" charset="0"/>
              <a:buChar char="•"/>
            </a:pPr>
            <a:r>
              <a:rPr lang="en-US" sz="3200" dirty="0"/>
              <a:t>Submit a report if instructed to.</a:t>
            </a:r>
          </a:p>
          <a:p>
            <a:pPr marL="457200" indent="-457200">
              <a:buFont typeface="Arial" panose="020B0604020202020204" pitchFamily="34" charset="0"/>
              <a:buChar char="•"/>
            </a:pPr>
            <a:r>
              <a:rPr lang="en-US" sz="3200" dirty="0"/>
              <a:t>Take any local action that is appropriate. </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7620070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dirty="0"/>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dirty="0"/>
              <a:t>Use the “Q&amp;A” feature to ask questions. </a:t>
            </a:r>
          </a:p>
        </p:txBody>
      </p:sp>
      <p:pic>
        <p:nvPicPr>
          <p:cNvPr id="8" name="Picture 7">
            <a:extLst>
              <a:ext uri="{FF2B5EF4-FFF2-40B4-BE49-F238E27FC236}">
                <a16:creationId xmlns:a16="http://schemas.microsoft.com/office/drawing/2014/main" id="{83FD7DEC-23CD-43F4-9881-CE1F7DD19B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13890246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8199" y="2882156"/>
            <a:ext cx="11009671" cy="1158901"/>
          </a:xfrm>
        </p:spPr>
        <p:txBody>
          <a:bodyPr>
            <a:noAutofit/>
          </a:bodyPr>
          <a:lstStyle/>
          <a:p>
            <a:r>
              <a:rPr lang="en-US" sz="5000" dirty="0"/>
              <a:t>4. Accessibility and Accommodations</a:t>
            </a:r>
          </a:p>
        </p:txBody>
      </p:sp>
    </p:spTree>
    <p:extLst>
      <p:ext uri="{BB962C8B-B14F-4D97-AF65-F5344CB8AC3E}">
        <p14:creationId xmlns:p14="http://schemas.microsoft.com/office/powerpoint/2010/main" val="15346174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457200" y="169816"/>
            <a:ext cx="11458575" cy="1059216"/>
          </a:xfrm>
        </p:spPr>
        <p:txBody>
          <a:bodyPr>
            <a:normAutofit fontScale="90000"/>
          </a:bodyPr>
          <a:lstStyle/>
          <a:p>
            <a:r>
              <a:rPr lang="en-US" altLang="en-US" sz="4000" dirty="0">
                <a:solidFill>
                  <a:srgbClr val="3647B6"/>
                </a:solidFill>
              </a:rPr>
              <a:t>New for 2023–24 for Accessibility and Accommodations </a:t>
            </a:r>
            <a:endParaRPr lang="en-US" sz="4000" dirty="0">
              <a:solidFill>
                <a:srgbClr val="3647B6"/>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978310" y="1162664"/>
            <a:ext cx="10756490" cy="4710703"/>
          </a:xfrm>
        </p:spPr>
        <p:txBody>
          <a:bodyPr>
            <a:noAutofit/>
          </a:bodyPr>
          <a:lstStyle/>
          <a:p>
            <a:r>
              <a:rPr lang="en-US" sz="2600" i="0" dirty="0">
                <a:solidFill>
                  <a:srgbClr val="222222"/>
                </a:solidFill>
                <a:effectLst/>
              </a:rPr>
              <a:t>Color contra</a:t>
            </a:r>
            <a:r>
              <a:rPr lang="en-US" sz="2600" dirty="0">
                <a:solidFill>
                  <a:srgbClr val="222222"/>
                </a:solidFill>
              </a:rPr>
              <a:t>st and answer masking no longer required in the SR/PNP </a:t>
            </a:r>
          </a:p>
          <a:p>
            <a:pPr lvl="1"/>
            <a:r>
              <a:rPr lang="en-US" sz="2200" dirty="0">
                <a:solidFill>
                  <a:srgbClr val="222222"/>
                </a:solidFill>
              </a:rPr>
              <a:t>All students will have access to these accessibility features in TestNav</a:t>
            </a:r>
            <a:endParaRPr lang="en-US" altLang="en-US" sz="2200" dirty="0"/>
          </a:p>
          <a:p>
            <a:r>
              <a:rPr lang="en-US" sz="2600" dirty="0">
                <a:solidFill>
                  <a:srgbClr val="222222"/>
                </a:solidFill>
              </a:rPr>
              <a:t>Review </a:t>
            </a:r>
            <a:r>
              <a:rPr lang="en-US" sz="2600" i="0" dirty="0">
                <a:solidFill>
                  <a:srgbClr val="222222"/>
                </a:solidFill>
                <a:effectLst/>
                <a:hlinkClick r:id="rId2"/>
              </a:rPr>
              <a:t>Appendix A: PAN Guidance for Form-Dependent Accommodations of the Guide to the SR/PNP Process</a:t>
            </a:r>
            <a:r>
              <a:rPr lang="en-US" sz="2600" dirty="0">
                <a:solidFill>
                  <a:srgbClr val="222222"/>
                </a:solidFill>
              </a:rPr>
              <a:t> before assigning accommodations.</a:t>
            </a:r>
          </a:p>
          <a:p>
            <a:r>
              <a:rPr lang="en-US" sz="2600" dirty="0">
                <a:solidFill>
                  <a:srgbClr val="222222"/>
                </a:solidFill>
              </a:rPr>
              <a:t>Anyone who signs in to TestNav with a proctor testing ticket for a human read-aloud or human signer edition will see a prompt onscreen asking to verify whether they are a student or test administrator.</a:t>
            </a:r>
          </a:p>
          <a:p>
            <a:pPr lvl="1"/>
            <a:r>
              <a:rPr lang="en-US" sz="2200" i="0" dirty="0">
                <a:solidFill>
                  <a:srgbClr val="222222"/>
                </a:solidFill>
                <a:effectLst/>
              </a:rPr>
              <a:t>Designed to prevent students from entering responses with proctor testing ticket</a:t>
            </a:r>
            <a:endParaRPr lang="en-US" sz="2200" dirty="0">
              <a:solidFill>
                <a:srgbClr val="222222"/>
              </a:solidFill>
            </a:endParaRPr>
          </a:p>
          <a:p>
            <a:r>
              <a:rPr lang="en-US" sz="2600" dirty="0">
                <a:solidFill>
                  <a:srgbClr val="222222"/>
                </a:solidFill>
              </a:rPr>
              <a:t>Text-to-speech will appear differently for Grade 8 Civics Field Test than other subjects (</a:t>
            </a:r>
            <a:r>
              <a:rPr lang="en-US" sz="2600" dirty="0">
                <a:solidFill>
                  <a:srgbClr val="222222"/>
                </a:solidFill>
                <a:hlinkClick r:id="rId3"/>
              </a:rPr>
              <a:t>see Civics accommodated practice tests</a:t>
            </a:r>
            <a:r>
              <a:rPr lang="en-US" sz="2600" dirty="0">
                <a:solidFill>
                  <a:srgbClr val="222222"/>
                </a:solidFill>
              </a:rPr>
              <a:t>)</a:t>
            </a:r>
            <a:endParaRPr lang="en-US" altLang="en-US" sz="2600" b="1" dirty="0"/>
          </a:p>
        </p:txBody>
      </p:sp>
    </p:spTree>
    <p:extLst>
      <p:ext uri="{BB962C8B-B14F-4D97-AF65-F5344CB8AC3E}">
        <p14:creationId xmlns:p14="http://schemas.microsoft.com/office/powerpoint/2010/main" val="24771708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0"/>
            <a:ext cx="11240386" cy="914829"/>
          </a:xfrm>
        </p:spPr>
        <p:txBody>
          <a:bodyPr>
            <a:normAutofit fontScale="90000"/>
          </a:bodyPr>
          <a:lstStyle/>
          <a:p>
            <a:r>
              <a:rPr lang="en-US" sz="4400" dirty="0"/>
              <a:t>Resources for Accessibility and Accommodations</a:t>
            </a:r>
          </a:p>
        </p:txBody>
      </p:sp>
      <p:graphicFrame>
        <p:nvGraphicFramePr>
          <p:cNvPr id="6" name="Table 5">
            <a:extLst>
              <a:ext uri="{FF2B5EF4-FFF2-40B4-BE49-F238E27FC236}">
                <a16:creationId xmlns:a16="http://schemas.microsoft.com/office/drawing/2014/main" id="{90421581-4BF7-9866-1FA7-5614E749EF7D}"/>
              </a:ext>
            </a:extLst>
          </p:cNvPr>
          <p:cNvGraphicFramePr>
            <a:graphicFrameLocks noGrp="1"/>
          </p:cNvGraphicFramePr>
          <p:nvPr>
            <p:extLst>
              <p:ext uri="{D42A27DB-BD31-4B8C-83A1-F6EECF244321}">
                <p14:modId xmlns:p14="http://schemas.microsoft.com/office/powerpoint/2010/main" val="2478603656"/>
              </p:ext>
            </p:extLst>
          </p:nvPr>
        </p:nvGraphicFramePr>
        <p:xfrm>
          <a:off x="290051" y="1046909"/>
          <a:ext cx="11611897" cy="5558137"/>
        </p:xfrm>
        <a:graphic>
          <a:graphicData uri="http://schemas.openxmlformats.org/drawingml/2006/table">
            <a:tbl>
              <a:tblPr firstRow="1" bandRow="1">
                <a:tableStyleId>{5C22544A-7EE6-4342-B048-85BDC9FD1C3A}</a:tableStyleId>
              </a:tblPr>
              <a:tblGrid>
                <a:gridCol w="2177846">
                  <a:extLst>
                    <a:ext uri="{9D8B030D-6E8A-4147-A177-3AD203B41FA5}">
                      <a16:colId xmlns:a16="http://schemas.microsoft.com/office/drawing/2014/main" val="1430252283"/>
                    </a:ext>
                  </a:extLst>
                </a:gridCol>
                <a:gridCol w="9434051">
                  <a:extLst>
                    <a:ext uri="{9D8B030D-6E8A-4147-A177-3AD203B41FA5}">
                      <a16:colId xmlns:a16="http://schemas.microsoft.com/office/drawing/2014/main" val="2764469614"/>
                    </a:ext>
                  </a:extLst>
                </a:gridCol>
              </a:tblGrid>
              <a:tr h="400955">
                <a:tc>
                  <a:txBody>
                    <a:bodyPr/>
                    <a:lstStyle/>
                    <a:p>
                      <a:r>
                        <a:rPr lang="en-US" sz="1400" dirty="0">
                          <a:solidFill>
                            <a:schemeClr val="bg1"/>
                          </a:solidFill>
                          <a:latin typeface="Arial" panose="020B0604020202020204" pitchFamily="34" charset="0"/>
                          <a:cs typeface="Arial" panose="020B0604020202020204" pitchFamily="34" charset="0"/>
                        </a:rPr>
                        <a:t>Category</a:t>
                      </a:r>
                    </a:p>
                  </a:txBody>
                  <a:tcPr/>
                </a:tc>
                <a:tc>
                  <a:txBody>
                    <a:bodyPr/>
                    <a:lstStyle/>
                    <a:p>
                      <a:r>
                        <a:rPr lang="en-US" sz="1400" dirty="0">
                          <a:solidFill>
                            <a:schemeClr val="bg1"/>
                          </a:solidFill>
                          <a:latin typeface="Arial" panose="020B0604020202020204" pitchFamily="34" charset="0"/>
                          <a:cs typeface="Arial" panose="020B0604020202020204" pitchFamily="34" charset="0"/>
                        </a:rPr>
                        <a:t>Resources</a:t>
                      </a:r>
                    </a:p>
                  </a:txBody>
                  <a:tcPr/>
                </a:tc>
                <a:extLst>
                  <a:ext uri="{0D108BD9-81ED-4DB2-BD59-A6C34878D82A}">
                    <a16:rowId xmlns:a16="http://schemas.microsoft.com/office/drawing/2014/main" val="2574324892"/>
                  </a:ext>
                </a:extLst>
              </a:tr>
              <a:tr h="952436">
                <a:tc>
                  <a:txBody>
                    <a:bodyPr/>
                    <a:lstStyle/>
                    <a:p>
                      <a:r>
                        <a:rPr lang="en-US" sz="1800" b="0" dirty="0">
                          <a:solidFill>
                            <a:schemeClr val="tx1"/>
                          </a:solidFill>
                          <a:latin typeface="Arial" panose="020B0604020202020204" pitchFamily="34" charset="0"/>
                          <a:cs typeface="Arial" panose="020B0604020202020204" pitchFamily="34" charset="0"/>
                        </a:rPr>
                        <a:t>Test administration manuals</a:t>
                      </a:r>
                    </a:p>
                  </a:txBody>
                  <a:tcPr/>
                </a:tc>
                <a:tc>
                  <a:txBody>
                    <a:bodyPr/>
                    <a:lstStyle/>
                    <a:p>
                      <a:pPr marL="285750" indent="-285750">
                        <a:buFont typeface="Arial" panose="020B0604020202020204" pitchFamily="34" charset="0"/>
                        <a:buChar char="•"/>
                      </a:pPr>
                      <a:r>
                        <a:rPr lang="en-US" sz="1900" b="0" dirty="0">
                          <a:solidFill>
                            <a:schemeClr val="tx1"/>
                          </a:solidFill>
                          <a:latin typeface="Arial" panose="020B0604020202020204" pitchFamily="34" charset="0"/>
                          <a:cs typeface="Arial" panose="020B0604020202020204" pitchFamily="34" charset="0"/>
                        </a:rPr>
                        <a:t>Appendix C of the </a:t>
                      </a:r>
                      <a:r>
                        <a:rPr lang="en-US" sz="1900" b="0" dirty="0">
                          <a:solidFill>
                            <a:schemeClr val="tx1"/>
                          </a:solidFill>
                          <a:latin typeface="Arial" panose="020B0604020202020204" pitchFamily="34" charset="0"/>
                          <a:cs typeface="Arial" panose="020B0604020202020204" pitchFamily="34" charset="0"/>
                          <a:hlinkClick r:id="rId2"/>
                        </a:rPr>
                        <a:t>Principal’s Administration Manual </a:t>
                      </a:r>
                      <a:endParaRPr lang="en-US" sz="1900" b="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b="0" dirty="0">
                          <a:solidFill>
                            <a:schemeClr val="tx1"/>
                          </a:solidFill>
                          <a:latin typeface="Arial" panose="020B0604020202020204" pitchFamily="34" charset="0"/>
                          <a:cs typeface="Arial" panose="020B0604020202020204" pitchFamily="34" charset="0"/>
                        </a:rPr>
                        <a:t>Appendices C, D, and E of the </a:t>
                      </a:r>
                      <a:r>
                        <a:rPr lang="en-US" sz="1900" b="0" dirty="0">
                          <a:solidFill>
                            <a:schemeClr val="tx1"/>
                          </a:solidFill>
                          <a:latin typeface="Arial" panose="020B0604020202020204" pitchFamily="34" charset="0"/>
                          <a:cs typeface="Arial" panose="020B0604020202020204" pitchFamily="34" charset="0"/>
                          <a:hlinkClick r:id="rId3"/>
                        </a:rPr>
                        <a:t>CBT Test Administrator’s Manual</a:t>
                      </a:r>
                      <a:endParaRPr lang="en-US" sz="1900" b="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b="0" dirty="0">
                          <a:solidFill>
                            <a:schemeClr val="tx1"/>
                          </a:solidFill>
                          <a:latin typeface="Arial" panose="020B0604020202020204" pitchFamily="34" charset="0"/>
                          <a:cs typeface="Arial" panose="020B0604020202020204" pitchFamily="34" charset="0"/>
                        </a:rPr>
                        <a:t>Appendices B</a:t>
                      </a:r>
                      <a:r>
                        <a:rPr lang="en-US" sz="19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900" b="0" dirty="0">
                          <a:solidFill>
                            <a:schemeClr val="tx1"/>
                          </a:solidFill>
                          <a:latin typeface="Arial" panose="020B0604020202020204" pitchFamily="34" charset="0"/>
                          <a:cs typeface="Arial" panose="020B0604020202020204" pitchFamily="34" charset="0"/>
                        </a:rPr>
                        <a:t>G of the </a:t>
                      </a:r>
                      <a:r>
                        <a:rPr lang="en-US" sz="1900" b="0" dirty="0">
                          <a:solidFill>
                            <a:schemeClr val="tx1"/>
                          </a:solidFill>
                          <a:latin typeface="Arial" panose="020B0604020202020204" pitchFamily="34" charset="0"/>
                          <a:cs typeface="Arial" panose="020B0604020202020204" pitchFamily="34" charset="0"/>
                          <a:hlinkClick r:id="rId4"/>
                        </a:rPr>
                        <a:t>PBT Test Administrator’s Manual</a:t>
                      </a:r>
                      <a:endParaRPr lang="en-US" sz="19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6783707"/>
                  </a:ext>
                </a:extLst>
              </a:tr>
              <a:tr h="730677">
                <a:tc>
                  <a:txBody>
                    <a:bodyPr/>
                    <a:lstStyle/>
                    <a:p>
                      <a:r>
                        <a:rPr lang="en-US" sz="1800" b="0" dirty="0">
                          <a:solidFill>
                            <a:schemeClr val="tx1"/>
                          </a:solidFill>
                          <a:latin typeface="Arial" panose="020B0604020202020204" pitchFamily="34" charset="0"/>
                          <a:cs typeface="Arial" panose="020B0604020202020204" pitchFamily="34" charset="0"/>
                        </a:rPr>
                        <a:t>Other guidance materials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dirty="0">
                          <a:solidFill>
                            <a:schemeClr val="tx1"/>
                          </a:solidFill>
                          <a:latin typeface="Arial"/>
                          <a:cs typeface="Arial"/>
                          <a:hlinkClick r:id="rId5"/>
                        </a:rPr>
                        <a:t>Accessibility and Accommodations Manual and other resources</a:t>
                      </a:r>
                      <a:endParaRPr lang="en-US" sz="1900" b="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b="0" dirty="0">
                          <a:solidFill>
                            <a:schemeClr val="tx1"/>
                          </a:solidFill>
                          <a:latin typeface="Arial" panose="020B0604020202020204" pitchFamily="34" charset="0"/>
                          <a:cs typeface="Arial" panose="020B0604020202020204" pitchFamily="34" charset="0"/>
                          <a:hlinkClick r:id="rId6"/>
                        </a:rPr>
                        <a:t>Procedures During Testing for Students with Diabetes Who Use a Cell Phone to Control a Continuous Glucose Monitor (CGM) or an Insulin Pump</a:t>
                      </a:r>
                      <a:endParaRPr lang="en-US" sz="1900" b="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b="0" dirty="0">
                          <a:solidFill>
                            <a:schemeClr val="tx1"/>
                          </a:solidFill>
                          <a:latin typeface="Arial" panose="020B0604020202020204" pitchFamily="34" charset="0"/>
                          <a:cs typeface="Arial" panose="020B0604020202020204" pitchFamily="34" charset="0"/>
                          <a:hlinkClick r:id="rId7"/>
                        </a:rPr>
                        <a:t>MCAS Resource Center Test Admin Resources page</a:t>
                      </a:r>
                      <a:r>
                        <a:rPr lang="en-US" sz="1900" b="0" dirty="0">
                          <a:solidFill>
                            <a:schemeClr val="tx1"/>
                          </a:solidFill>
                          <a:latin typeface="Arial" panose="020B0604020202020204" pitchFamily="34" charset="0"/>
                          <a:cs typeface="Arial" panose="020B0604020202020204" pitchFamily="34" charset="0"/>
                        </a:rPr>
                        <a:t> – click on “Accessibility and Accommodations Guidance” drop-down menu</a:t>
                      </a:r>
                    </a:p>
                  </a:txBody>
                  <a:tcPr/>
                </a:tc>
                <a:extLst>
                  <a:ext uri="{0D108BD9-81ED-4DB2-BD59-A6C34878D82A}">
                    <a16:rowId xmlns:a16="http://schemas.microsoft.com/office/drawing/2014/main" val="1503520299"/>
                  </a:ext>
                </a:extLst>
              </a:tr>
              <a:tr h="1328911">
                <a:tc>
                  <a:txBody>
                    <a:bodyPr/>
                    <a:lstStyle/>
                    <a:p>
                      <a:r>
                        <a:rPr lang="en-US" sz="1800" b="0" dirty="0">
                          <a:solidFill>
                            <a:schemeClr val="tx1"/>
                          </a:solidFill>
                          <a:latin typeface="Arial" panose="020B0604020202020204" pitchFamily="34" charset="0"/>
                          <a:cs typeface="Arial" panose="020B0604020202020204" pitchFamily="34" charset="0"/>
                        </a:rPr>
                        <a:t>Previous trainings and modules</a:t>
                      </a:r>
                    </a:p>
                  </a:txBody>
                  <a:tcPr/>
                </a:tc>
                <a:tc>
                  <a:txBody>
                    <a:bodyPr/>
                    <a:lstStyle/>
                    <a:p>
                      <a:r>
                        <a:rPr lang="en-US" sz="1900" b="0" dirty="0">
                          <a:solidFill>
                            <a:schemeClr val="tx1"/>
                          </a:solidFill>
                          <a:latin typeface="Arial" panose="020B0604020202020204" pitchFamily="34" charset="0"/>
                          <a:cs typeface="Arial" panose="020B0604020202020204" pitchFamily="34" charset="0"/>
                        </a:rPr>
                        <a:t>Recordings and slides in the </a:t>
                      </a:r>
                      <a:r>
                        <a:rPr lang="en-US" sz="1900" b="0" dirty="0">
                          <a:solidFill>
                            <a:schemeClr val="tx1"/>
                          </a:solidFill>
                          <a:latin typeface="Arial" panose="020B0604020202020204" pitchFamily="34" charset="0"/>
                          <a:cs typeface="Arial" panose="020B0604020202020204" pitchFamily="34" charset="0"/>
                          <a:hlinkClick r:id="rId8"/>
                        </a:rPr>
                        <a:t>MCAS Resource Center</a:t>
                      </a:r>
                      <a:r>
                        <a:rPr lang="en-US" sz="1900" b="0" dirty="0">
                          <a:solidFill>
                            <a:schemeClr val="tx1"/>
                          </a:solidFill>
                          <a:latin typeface="Arial" panose="020B0604020202020204" pitchFamily="34" charset="0"/>
                          <a:cs typeface="Arial" panose="020B0604020202020204" pitchFamily="34" charset="0"/>
                        </a:rPr>
                        <a:t> on the Training page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dirty="0">
                          <a:solidFill>
                            <a:schemeClr val="tx1"/>
                          </a:solidFill>
                          <a:latin typeface="Arial" panose="020B0604020202020204" pitchFamily="34" charset="0"/>
                          <a:cs typeface="Arial" panose="020B0604020202020204" pitchFamily="34" charset="0"/>
                        </a:rPr>
                        <a:t>Accessibility and accommodations module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dirty="0">
                          <a:solidFill>
                            <a:schemeClr val="tx1"/>
                          </a:solidFill>
                          <a:latin typeface="Arial" panose="020B0604020202020204" pitchFamily="34" charset="0"/>
                          <a:cs typeface="Arial" panose="020B0604020202020204" pitchFamily="34" charset="0"/>
                        </a:rPr>
                        <a:t>January 18: Overview of the SR/PNP </a:t>
                      </a:r>
                    </a:p>
                    <a:p>
                      <a:pPr marL="285750" indent="-285750">
                        <a:buFont typeface="Arial" panose="020B0604020202020204" pitchFamily="34" charset="0"/>
                        <a:buChar char="•"/>
                      </a:pPr>
                      <a:r>
                        <a:rPr lang="en-US" sz="1900" b="0" dirty="0">
                          <a:solidFill>
                            <a:schemeClr val="tx1"/>
                          </a:solidFill>
                          <a:latin typeface="Arial" panose="020B0604020202020204" pitchFamily="34" charset="0"/>
                          <a:cs typeface="Arial" panose="020B0604020202020204" pitchFamily="34" charset="0"/>
                        </a:rPr>
                        <a:t>January 30 and February 1: MCAS Accessibility and Accommodations</a:t>
                      </a:r>
                    </a:p>
                  </a:txBody>
                  <a:tcPr/>
                </a:tc>
                <a:extLst>
                  <a:ext uri="{0D108BD9-81ED-4DB2-BD59-A6C34878D82A}">
                    <a16:rowId xmlns:a16="http://schemas.microsoft.com/office/drawing/2014/main" val="3964640200"/>
                  </a:ext>
                </a:extLst>
              </a:tr>
              <a:tr h="1328911">
                <a:tc>
                  <a:txBody>
                    <a:bodyPr/>
                    <a:lstStyle/>
                    <a:p>
                      <a:r>
                        <a:rPr lang="en-US" sz="1800" b="0" dirty="0">
                          <a:solidFill>
                            <a:schemeClr val="tx1"/>
                          </a:solidFill>
                          <a:latin typeface="Arial" panose="020B0604020202020204" pitchFamily="34" charset="0"/>
                          <a:cs typeface="Arial" panose="020B0604020202020204" pitchFamily="34" charset="0"/>
                        </a:rPr>
                        <a:t>Upcoming training session</a:t>
                      </a:r>
                    </a:p>
                  </a:txBody>
                  <a:tcPr/>
                </a:tc>
                <a:tc>
                  <a:txBody>
                    <a:bodyPr/>
                    <a:lstStyle/>
                    <a:p>
                      <a:pPr marL="285750" indent="-285750">
                        <a:buFont typeface="Arial" panose="020B0604020202020204" pitchFamily="34" charset="0"/>
                        <a:buChar char="•"/>
                      </a:pPr>
                      <a:r>
                        <a:rPr lang="en-US" sz="1900" b="0" dirty="0">
                          <a:solidFill>
                            <a:schemeClr val="tx1"/>
                          </a:solidFill>
                          <a:latin typeface="Arial" panose="020B0604020202020204" pitchFamily="34" charset="0"/>
                          <a:cs typeface="Arial" panose="020B0604020202020204" pitchFamily="34" charset="0"/>
                          <a:hlinkClick r:id="rId9"/>
                        </a:rPr>
                        <a:t>PAN Tasks for Accessibility and Accommodations</a:t>
                      </a:r>
                      <a:r>
                        <a:rPr lang="en-US" sz="1900" b="0" dirty="0">
                          <a:solidFill>
                            <a:schemeClr val="tx1"/>
                          </a:solidFill>
                          <a:latin typeface="Arial" panose="020B0604020202020204" pitchFamily="34" charset="0"/>
                          <a:cs typeface="Arial" panose="020B0604020202020204" pitchFamily="34" charset="0"/>
                        </a:rPr>
                        <a:t> on Feb. 29 at 9:30 a.m. for</a:t>
                      </a:r>
                    </a:p>
                    <a:p>
                      <a:pPr marL="742950" lvl="1" indent="-285750">
                        <a:buFont typeface="Arial" panose="020B0604020202020204" pitchFamily="34" charset="0"/>
                        <a:buChar char="•"/>
                      </a:pPr>
                      <a:r>
                        <a:rPr lang="en-US" sz="1900" b="0" dirty="0">
                          <a:solidFill>
                            <a:schemeClr val="tx1"/>
                          </a:solidFill>
                          <a:latin typeface="Arial" panose="020B0604020202020204" pitchFamily="34" charset="0"/>
                          <a:cs typeface="Arial" panose="020B0604020202020204" pitchFamily="34" charset="0"/>
                        </a:rPr>
                        <a:t>Principals, MCAS test coordinators, special education administrators and supervisors, and test administrators administering accessibility features for all students and accommodations for students with disabilities and EL students</a:t>
                      </a:r>
                    </a:p>
                  </a:txBody>
                  <a:tcPr/>
                </a:tc>
                <a:extLst>
                  <a:ext uri="{0D108BD9-81ED-4DB2-BD59-A6C34878D82A}">
                    <a16:rowId xmlns:a16="http://schemas.microsoft.com/office/drawing/2014/main" val="1703957130"/>
                  </a:ext>
                </a:extLst>
              </a:tr>
            </a:tbl>
          </a:graphicData>
        </a:graphic>
      </p:graphicFrame>
    </p:spTree>
    <p:extLst>
      <p:ext uri="{BB962C8B-B14F-4D97-AF65-F5344CB8AC3E}">
        <p14:creationId xmlns:p14="http://schemas.microsoft.com/office/powerpoint/2010/main" val="494256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11967" y="225026"/>
            <a:ext cx="11961845" cy="866793"/>
          </a:xfrm>
        </p:spPr>
        <p:txBody>
          <a:bodyPr>
            <a:noAutofit/>
          </a:bodyPr>
          <a:lstStyle/>
          <a:p>
            <a:r>
              <a:rPr lang="en-US" sz="3600" dirty="0"/>
              <a:t>Participation of Students with Disabilities and EL Students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747251" y="1386348"/>
            <a:ext cx="11063749" cy="5147802"/>
          </a:xfrm>
        </p:spPr>
        <p:txBody>
          <a:bodyPr>
            <a:normAutofit fontScale="92500" lnSpcReduction="10000"/>
          </a:bodyPr>
          <a:lstStyle/>
          <a:p>
            <a:pPr marL="457200" indent="-457200">
              <a:buFont typeface="Arial" panose="020B0604020202020204" pitchFamily="34" charset="0"/>
              <a:buChar char="•"/>
            </a:pPr>
            <a:r>
              <a:rPr lang="en-US" sz="3200" b="1" dirty="0"/>
              <a:t>Students with disabilities </a:t>
            </a:r>
          </a:p>
          <a:p>
            <a:pPr marL="914400" lvl="1" indent="-457200">
              <a:buFont typeface="Arial" panose="020B0604020202020204" pitchFamily="34" charset="0"/>
              <a:buChar char="•"/>
            </a:pPr>
            <a:r>
              <a:rPr lang="en-US" sz="2400" dirty="0">
                <a:solidFill>
                  <a:schemeClr val="tx1"/>
                </a:solidFill>
              </a:rPr>
              <a:t>Participate according to IEP or 504 plan</a:t>
            </a:r>
          </a:p>
          <a:p>
            <a:pPr marL="914400" lvl="1" indent="-457200">
              <a:buFont typeface="Arial" panose="020B0604020202020204" pitchFamily="34" charset="0"/>
              <a:buChar char="•"/>
            </a:pPr>
            <a:r>
              <a:rPr lang="en-US" sz="2400" b="1" dirty="0">
                <a:solidFill>
                  <a:schemeClr val="tx1"/>
                </a:solidFill>
              </a:rPr>
              <a:t>Paper-based tests </a:t>
            </a:r>
            <a:r>
              <a:rPr lang="en-US" sz="2400" dirty="0">
                <a:solidFill>
                  <a:schemeClr val="tx1"/>
                </a:solidFill>
              </a:rPr>
              <a:t>are available as an accommodation for students with disabilities who are unable to use a computer for testing.</a:t>
            </a:r>
          </a:p>
          <a:p>
            <a:pPr marL="457200" indent="-457200">
              <a:buFont typeface="Arial" panose="020B0604020202020204" pitchFamily="34" charset="0"/>
              <a:buChar char="•"/>
            </a:pPr>
            <a:r>
              <a:rPr lang="en-US" sz="3200" b="1" dirty="0"/>
              <a:t>English learners (ELs)</a:t>
            </a:r>
            <a:r>
              <a:rPr lang="en-US" sz="3200" dirty="0"/>
              <a:t> are required to participate in MCAS or MCAS-Alt in all subjects required their grade.</a:t>
            </a:r>
          </a:p>
          <a:p>
            <a:pPr marL="914400" lvl="1" indent="-457200">
              <a:buFont typeface="Arial" panose="020B0604020202020204" pitchFamily="34" charset="0"/>
              <a:buChar char="•"/>
            </a:pPr>
            <a:r>
              <a:rPr lang="en-US" sz="2400" u="sng" dirty="0">
                <a:solidFill>
                  <a:schemeClr val="tx1"/>
                </a:solidFill>
              </a:rPr>
              <a:t>Exception</a:t>
            </a:r>
            <a:r>
              <a:rPr lang="en-US" sz="2400" dirty="0">
                <a:solidFill>
                  <a:schemeClr val="tx1"/>
                </a:solidFill>
              </a:rPr>
              <a:t>: First-year ELs have option to participate in ELA testing for diagnostic purposes only.</a:t>
            </a:r>
          </a:p>
          <a:p>
            <a:pPr marL="914400" lvl="1" indent="-457200">
              <a:buFont typeface="Arial" panose="020B0604020202020204" pitchFamily="34" charset="0"/>
              <a:buChar char="•"/>
            </a:pPr>
            <a:r>
              <a:rPr lang="en-US" sz="2400" dirty="0">
                <a:solidFill>
                  <a:schemeClr val="tx1"/>
                </a:solidFill>
              </a:rPr>
              <a:t>“First-year EL” is a student whose name does not appear in March 2023 SIMS.</a:t>
            </a:r>
          </a:p>
          <a:p>
            <a:pPr marL="914400" lvl="1" indent="-457200">
              <a:buFont typeface="Arial" panose="020B0604020202020204" pitchFamily="34" charset="0"/>
              <a:buChar char="•"/>
            </a:pPr>
            <a:r>
              <a:rPr lang="en-US" sz="2400" b="1" dirty="0">
                <a:solidFill>
                  <a:schemeClr val="tx1"/>
                </a:solidFill>
              </a:rPr>
              <a:t>Paper-based tests </a:t>
            </a:r>
            <a:r>
              <a:rPr lang="en-US" sz="2400" dirty="0">
                <a:solidFill>
                  <a:schemeClr val="tx1"/>
                </a:solidFill>
              </a:rPr>
              <a:t>available as an accommodation for first-year ELs unfamiliar with technology</a:t>
            </a:r>
          </a:p>
          <a:p>
            <a:pPr marL="914400" lvl="1" indent="-457200">
              <a:buFont typeface="Arial" panose="020B0604020202020204" pitchFamily="34" charset="0"/>
              <a:buChar char="•"/>
            </a:pPr>
            <a:r>
              <a:rPr lang="en-US" sz="2400" dirty="0">
                <a:solidFill>
                  <a:schemeClr val="tx1"/>
                </a:solidFill>
                <a:hlinkClick r:id="rId2"/>
              </a:rPr>
              <a:t>Bilingual word-to-word dictionaries</a:t>
            </a:r>
            <a:r>
              <a:rPr lang="en-US" sz="2400" dirty="0">
                <a:solidFill>
                  <a:schemeClr val="tx1"/>
                </a:solidFill>
              </a:rPr>
              <a:t> available for current ELs and students who were ever EL.</a:t>
            </a:r>
          </a:p>
          <a:p>
            <a:pPr marL="457200" indent="-457200">
              <a:buFont typeface="Arial" panose="020B0604020202020204" pitchFamily="34" charset="0"/>
              <a:buChar char="•"/>
            </a:pPr>
            <a:r>
              <a:rPr lang="en-US" sz="3200" dirty="0"/>
              <a:t>See </a:t>
            </a:r>
            <a:r>
              <a:rPr lang="en-US" sz="3200" dirty="0">
                <a:hlinkClick r:id="rId3"/>
              </a:rPr>
              <a:t>Appendix C of the PAM</a:t>
            </a:r>
            <a:r>
              <a:rPr lang="en-US" sz="3200" dirty="0"/>
              <a:t> for more information.</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4159303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a:bodyPr>
          <a:lstStyle/>
          <a:p>
            <a:r>
              <a:rPr lang="en-US" sz="4400" dirty="0"/>
              <a:t>MCAS Accessibility and Accommodations</a:t>
            </a:r>
            <a:endParaRPr lang="en-US" sz="4400" b="1" dirty="0"/>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444075"/>
            <a:ext cx="10848975" cy="4756700"/>
          </a:xfrm>
        </p:spPr>
        <p:txBody>
          <a:bodyPr vert="horz" lIns="91440" tIns="45720" rIns="91440" bIns="45720" rtlCol="0" anchor="t">
            <a:normAutofit fontScale="92500" lnSpcReduction="10000"/>
          </a:bodyPr>
          <a:lstStyle/>
          <a:p>
            <a:pPr marL="457200" indent="-457200">
              <a:buFont typeface="Arial" panose="020B0604020202020204" pitchFamily="34" charset="0"/>
              <a:buChar char="•"/>
            </a:pPr>
            <a:r>
              <a:rPr lang="en-US" sz="2900" b="1" dirty="0"/>
              <a:t>Accessibility features </a:t>
            </a:r>
            <a:r>
              <a:rPr lang="en-US" sz="2900" dirty="0"/>
              <a:t>available to all students:</a:t>
            </a:r>
          </a:p>
          <a:p>
            <a:pPr marL="914400" lvl="1" indent="-457200">
              <a:buFont typeface="Arial" panose="020B0604020202020204" pitchFamily="34" charset="0"/>
              <a:buChar char="•"/>
            </a:pPr>
            <a:r>
              <a:rPr lang="en-US" sz="2400" b="1" dirty="0">
                <a:solidFill>
                  <a:schemeClr val="tx1"/>
                </a:solidFill>
              </a:rPr>
              <a:t>UFs – </a:t>
            </a:r>
            <a:r>
              <a:rPr lang="en-US" sz="2400" u="sng" dirty="0">
                <a:solidFill>
                  <a:schemeClr val="tx1"/>
                </a:solidFill>
              </a:rPr>
              <a:t>Universal</a:t>
            </a:r>
            <a:r>
              <a:rPr lang="en-US" sz="2400" dirty="0">
                <a:solidFill>
                  <a:schemeClr val="tx1"/>
                </a:solidFill>
              </a:rPr>
              <a:t> Accessibility Features (may differ, depending on CBT or PBT)</a:t>
            </a:r>
          </a:p>
          <a:p>
            <a:pPr marL="914400" lvl="1" indent="-457200">
              <a:buFont typeface="Arial" panose="020B0604020202020204" pitchFamily="34" charset="0"/>
              <a:buChar char="•"/>
            </a:pPr>
            <a:r>
              <a:rPr lang="en-US" sz="2400" b="1" dirty="0">
                <a:solidFill>
                  <a:schemeClr val="tx1"/>
                </a:solidFill>
              </a:rPr>
              <a:t>DFs – </a:t>
            </a:r>
            <a:r>
              <a:rPr lang="en-US" sz="2400" u="sng" dirty="0">
                <a:solidFill>
                  <a:schemeClr val="tx1"/>
                </a:solidFill>
              </a:rPr>
              <a:t>Designated</a:t>
            </a:r>
            <a:r>
              <a:rPr lang="en-US" sz="2400" dirty="0">
                <a:solidFill>
                  <a:schemeClr val="tx1"/>
                </a:solidFill>
              </a:rPr>
              <a:t> Accessibility Features (at discretion of principal)</a:t>
            </a:r>
          </a:p>
          <a:p>
            <a:pPr marL="457200" indent="-457200">
              <a:buFont typeface="Arial" panose="020B0604020202020204" pitchFamily="34" charset="0"/>
              <a:buChar char="•"/>
            </a:pPr>
            <a:r>
              <a:rPr lang="en-US" sz="2700" b="1" dirty="0"/>
              <a:t>Accommodations</a:t>
            </a:r>
            <a:r>
              <a:rPr lang="en-US" sz="2700" dirty="0"/>
              <a:t> available only for students with disabilities and ELs</a:t>
            </a:r>
          </a:p>
          <a:p>
            <a:pPr marL="914400" lvl="1" indent="-457200">
              <a:buFont typeface="Arial" panose="020B0604020202020204" pitchFamily="34" charset="0"/>
              <a:buChar char="•"/>
            </a:pPr>
            <a:r>
              <a:rPr lang="en-US" sz="2400" dirty="0">
                <a:solidFill>
                  <a:schemeClr val="tx1"/>
                </a:solidFill>
              </a:rPr>
              <a:t>Standard and Special Access accommodations for students with disabilities </a:t>
            </a:r>
          </a:p>
          <a:p>
            <a:pPr marL="914400" lvl="1" indent="-457200">
              <a:buFont typeface="Arial" panose="020B0604020202020204" pitchFamily="34" charset="0"/>
              <a:buChar char="•"/>
            </a:pPr>
            <a:r>
              <a:rPr lang="en-US" sz="2400" dirty="0">
                <a:solidFill>
                  <a:schemeClr val="tx1"/>
                </a:solidFill>
              </a:rPr>
              <a:t>Accommodations for ELs, with guidance based on English proficiency level </a:t>
            </a:r>
          </a:p>
          <a:p>
            <a:pPr marL="457200" indent="-457200">
              <a:buFont typeface="Arial" panose="020B0604020202020204" pitchFamily="34" charset="0"/>
              <a:buChar char="•"/>
            </a:pPr>
            <a:r>
              <a:rPr lang="en-US" sz="2700" dirty="0">
                <a:latin typeface="Arial"/>
                <a:cs typeface="Arial"/>
              </a:rPr>
              <a:t>Must select the accessibility features and accommodations in SR/PNP if listed with an “</a:t>
            </a:r>
            <a:r>
              <a:rPr lang="en-US" sz="2700" dirty="0">
                <a:solidFill>
                  <a:srgbClr val="FF0000"/>
                </a:solidFill>
                <a:latin typeface="Arial"/>
                <a:cs typeface="Arial"/>
              </a:rPr>
              <a:t>SR/PNP</a:t>
            </a:r>
            <a:r>
              <a:rPr lang="en-US" sz="2700" dirty="0">
                <a:latin typeface="Arial"/>
                <a:cs typeface="Arial"/>
              </a:rPr>
              <a:t>” </a:t>
            </a:r>
            <a:r>
              <a:rPr lang="en-US" sz="2700" b="1" i="1" dirty="0">
                <a:latin typeface="Arial"/>
                <a:cs typeface="Arial"/>
              </a:rPr>
              <a:t>prior </a:t>
            </a:r>
            <a:r>
              <a:rPr lang="en-US" sz="2700" dirty="0">
                <a:latin typeface="Arial"/>
                <a:cs typeface="Arial"/>
              </a:rPr>
              <a:t>to test administration. </a:t>
            </a:r>
            <a:endParaRPr lang="en-US" sz="2700" dirty="0"/>
          </a:p>
          <a:p>
            <a:pPr marL="914400" lvl="1" indent="-457200">
              <a:buFont typeface="Arial" panose="020B0604020202020204" pitchFamily="34" charset="0"/>
              <a:buChar char="•"/>
            </a:pPr>
            <a:r>
              <a:rPr lang="en-US" sz="2400" dirty="0">
                <a:solidFill>
                  <a:schemeClr val="tx1"/>
                </a:solidFill>
              </a:rPr>
              <a:t>e.g., text-to-speech - TTS, large print, paper, Braille</a:t>
            </a:r>
          </a:p>
          <a:p>
            <a:pPr marL="914400" lvl="1" indent="-457200">
              <a:buFont typeface="Arial" panose="020B0604020202020204" pitchFamily="34" charset="0"/>
              <a:buChar char="•"/>
            </a:pPr>
            <a:r>
              <a:rPr lang="en-US" sz="2400" dirty="0">
                <a:solidFill>
                  <a:schemeClr val="tx1"/>
                </a:solidFill>
              </a:rPr>
              <a:t>See list of accessibility features and accommodations in </a:t>
            </a:r>
            <a:r>
              <a:rPr lang="en-US" sz="2400" dirty="0">
                <a:solidFill>
                  <a:schemeClr val="tx1"/>
                </a:solidFill>
                <a:hlinkClick r:id="rId2"/>
              </a:rPr>
              <a:t>Appendix E</a:t>
            </a:r>
            <a:r>
              <a:rPr lang="en-US" sz="2400" dirty="0">
                <a:solidFill>
                  <a:schemeClr val="tx1"/>
                </a:solidFill>
              </a:rPr>
              <a:t> of the Accessibility and Accommodations Manual. </a:t>
            </a:r>
          </a:p>
          <a:p>
            <a:pPr marL="457200" indent="-457200">
              <a:buFont typeface="Arial" panose="020B0604020202020204" pitchFamily="34" charset="0"/>
              <a:buChar char="•"/>
            </a:pPr>
            <a:r>
              <a:rPr lang="en-US" sz="2900" dirty="0"/>
              <a:t>Test administrators administering accommodations </a:t>
            </a:r>
            <a:r>
              <a:rPr lang="en-US" sz="2900" b="1" i="1" dirty="0"/>
              <a:t>must</a:t>
            </a:r>
            <a:r>
              <a:rPr lang="en-US" sz="2900" dirty="0"/>
              <a:t> receive additional training on procedures for these accommodations.</a:t>
            </a:r>
          </a:p>
        </p:txBody>
      </p:sp>
    </p:spTree>
    <p:extLst>
      <p:ext uri="{BB962C8B-B14F-4D97-AF65-F5344CB8AC3E}">
        <p14:creationId xmlns:p14="http://schemas.microsoft.com/office/powerpoint/2010/main" val="19181396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dirty="0"/>
              <a:t>Test Preparation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9"/>
            <a:ext cx="10901516" cy="4461650"/>
          </a:xfrm>
        </p:spPr>
        <p:txBody>
          <a:bodyPr>
            <a:normAutofit/>
          </a:bodyPr>
          <a:lstStyle/>
          <a:p>
            <a:pPr marL="457200" indent="-457200">
              <a:buFont typeface="Arial" panose="020B0604020202020204" pitchFamily="34" charset="0"/>
              <a:buChar char="•"/>
            </a:pPr>
            <a:r>
              <a:rPr lang="en-US" sz="3200" b="1" dirty="0"/>
              <a:t>Students</a:t>
            </a:r>
            <a:r>
              <a:rPr lang="en-US" sz="3200" dirty="0"/>
              <a:t> should:</a:t>
            </a:r>
          </a:p>
          <a:p>
            <a:pPr marL="914400" lvl="1" indent="-457200">
              <a:buFont typeface="Arial" panose="020B0604020202020204" pitchFamily="34" charset="0"/>
              <a:buChar char="•"/>
            </a:pPr>
            <a:r>
              <a:rPr lang="en-US" sz="2400" dirty="0">
                <a:solidFill>
                  <a:schemeClr val="tx1"/>
                </a:solidFill>
              </a:rPr>
              <a:t>Become familiar with features and basic functionality of TestNav.</a:t>
            </a:r>
          </a:p>
          <a:p>
            <a:pPr marL="914400" lvl="1" indent="-457200">
              <a:buFont typeface="Arial" panose="020B0604020202020204" pitchFamily="34" charset="0"/>
              <a:buChar char="•"/>
            </a:pPr>
            <a:r>
              <a:rPr lang="en-US" sz="2400" b="1" dirty="0">
                <a:solidFill>
                  <a:schemeClr val="tx1"/>
                </a:solidFill>
              </a:rPr>
              <a:t>Take online practice tests </a:t>
            </a:r>
            <a:r>
              <a:rPr lang="en-US" sz="2400" dirty="0">
                <a:solidFill>
                  <a:schemeClr val="tx1"/>
                </a:solidFill>
              </a:rPr>
              <a:t>prior to test administration.</a:t>
            </a:r>
          </a:p>
          <a:p>
            <a:pPr marL="914400" lvl="1" indent="-457200">
              <a:buFont typeface="Arial" panose="020B0604020202020204" pitchFamily="34" charset="0"/>
              <a:buChar char="•"/>
            </a:pPr>
            <a:r>
              <a:rPr lang="en-US" sz="2400" b="1" dirty="0">
                <a:solidFill>
                  <a:schemeClr val="tx1"/>
                </a:solidFill>
              </a:rPr>
              <a:t>Review student tutorial </a:t>
            </a:r>
            <a:r>
              <a:rPr lang="en-US" sz="2400" dirty="0">
                <a:solidFill>
                  <a:schemeClr val="tx1"/>
                </a:solidFill>
              </a:rPr>
              <a:t>at </a:t>
            </a:r>
            <a:r>
              <a:rPr lang="en-US" sz="2400" dirty="0">
                <a:solidFill>
                  <a:schemeClr val="tx1"/>
                </a:solidFill>
                <a:hlinkClick r:id="rId2"/>
              </a:rPr>
              <a:t>http://mcas.pearsonsupport.com/</a:t>
            </a:r>
            <a:r>
              <a:rPr lang="en-US" sz="2400" dirty="0">
                <a:solidFill>
                  <a:schemeClr val="tx1"/>
                </a:solidFill>
              </a:rPr>
              <a:t>. </a:t>
            </a:r>
          </a:p>
          <a:p>
            <a:pPr marL="457200" indent="-457200">
              <a:buFont typeface="Arial" panose="020B0604020202020204" pitchFamily="34" charset="0"/>
              <a:buChar char="•"/>
            </a:pPr>
            <a:r>
              <a:rPr lang="en-US" sz="3200" b="1" dirty="0"/>
              <a:t>Schools </a:t>
            </a:r>
            <a:r>
              <a:rPr lang="en-US" sz="3200" dirty="0"/>
              <a:t>should:</a:t>
            </a:r>
          </a:p>
          <a:p>
            <a:pPr marL="914400" lvl="1" indent="-457200">
              <a:buFont typeface="Arial" panose="020B0604020202020204" pitchFamily="34" charset="0"/>
              <a:buChar char="•"/>
            </a:pPr>
            <a:r>
              <a:rPr lang="en-US" sz="2400" b="1" dirty="0">
                <a:solidFill>
                  <a:schemeClr val="tx1"/>
                </a:solidFill>
              </a:rPr>
              <a:t>Plan for testing students with accommodations.</a:t>
            </a:r>
          </a:p>
          <a:p>
            <a:pPr marL="914400" lvl="1" indent="-457200">
              <a:buFont typeface="Arial" panose="020B0604020202020204" pitchFamily="34" charset="0"/>
              <a:buChar char="•"/>
            </a:pPr>
            <a:r>
              <a:rPr lang="en-US" sz="2400" dirty="0">
                <a:solidFill>
                  <a:schemeClr val="tx1"/>
                </a:solidFill>
              </a:rPr>
              <a:t>Schedule testing locations, test administrators, and testing time.</a:t>
            </a:r>
          </a:p>
          <a:p>
            <a:pPr marL="914400" lvl="1" indent="-457200">
              <a:buFont typeface="Arial" panose="020B0604020202020204" pitchFamily="34" charset="0"/>
              <a:buChar char="•"/>
            </a:pPr>
            <a:r>
              <a:rPr lang="en-US" sz="2400" dirty="0">
                <a:solidFill>
                  <a:schemeClr val="tx1"/>
                </a:solidFill>
              </a:rPr>
              <a:t>Set up specialized computers/Assistive Technology (AT) after reviewing IEPs, 504 plans, and local EL accommodations forms.</a:t>
            </a:r>
          </a:p>
          <a:p>
            <a:pPr marL="914400" lvl="1" indent="-457200">
              <a:buFont typeface="Arial" panose="020B0604020202020204" pitchFamily="34" charset="0"/>
              <a:buChar char="•"/>
            </a:pPr>
            <a:r>
              <a:rPr lang="en-US" sz="2400" dirty="0">
                <a:solidFill>
                  <a:schemeClr val="tx1"/>
                </a:solidFill>
              </a:rPr>
              <a:t>Plan to monitor accommodations.</a:t>
            </a:r>
          </a:p>
        </p:txBody>
      </p:sp>
    </p:spTree>
    <p:extLst>
      <p:ext uri="{BB962C8B-B14F-4D97-AF65-F5344CB8AC3E}">
        <p14:creationId xmlns:p14="http://schemas.microsoft.com/office/powerpoint/2010/main" val="2122029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299216"/>
            <a:ext cx="10515600" cy="866793"/>
          </a:xfrm>
        </p:spPr>
        <p:txBody>
          <a:bodyPr>
            <a:normAutofit fontScale="90000"/>
          </a:bodyPr>
          <a:lstStyle/>
          <a:p>
            <a:r>
              <a:rPr lang="en-US" dirty="0"/>
              <a:t>Important Reminders for </a:t>
            </a:r>
            <a:r>
              <a:rPr lang="en-US" u="sng" dirty="0"/>
              <a:t>CBT</a:t>
            </a:r>
            <a:endParaRPr lang="en-US" dirty="0"/>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425608"/>
            <a:ext cx="10754032" cy="2231992"/>
          </a:xfrm>
        </p:spPr>
        <p:txBody>
          <a:bodyPr>
            <a:normAutofit fontScale="92500" lnSpcReduction="10000"/>
          </a:bodyPr>
          <a:lstStyle/>
          <a:p>
            <a:pPr marL="457200" indent="-457200">
              <a:buFont typeface="Arial" panose="020B0604020202020204" pitchFamily="34" charset="0"/>
              <a:buChar char="•"/>
            </a:pPr>
            <a:r>
              <a:rPr lang="en-US" sz="3200" dirty="0"/>
              <a:t>Test administrators for Human Read-Aloud and Human Signer accommodations will use their own computer and sign in with a proctor testing ticket to access a “test administrator” test edition. </a:t>
            </a:r>
          </a:p>
          <a:p>
            <a:pPr marL="914400" lvl="1" indent="-457200">
              <a:buFont typeface="Arial" panose="020B0604020202020204" pitchFamily="34" charset="0"/>
              <a:buChar char="•"/>
            </a:pPr>
            <a:r>
              <a:rPr lang="en-US" sz="2400" dirty="0">
                <a:solidFill>
                  <a:schemeClr val="tx1"/>
                </a:solidFill>
              </a:rPr>
              <a:t>A separate PAN Session must be created.</a:t>
            </a:r>
          </a:p>
          <a:p>
            <a:pPr marL="914400" lvl="1" indent="-457200">
              <a:buFont typeface="Arial" panose="020B0604020202020204" pitchFamily="34" charset="0"/>
              <a:buChar char="•"/>
            </a:pPr>
            <a:r>
              <a:rPr lang="en-US" sz="2400" dirty="0">
                <a:solidFill>
                  <a:schemeClr val="tx1"/>
                </a:solidFill>
              </a:rPr>
              <a:t>Responses </a:t>
            </a:r>
            <a:r>
              <a:rPr lang="en-US" sz="2400" b="1" u="sng" dirty="0">
                <a:solidFill>
                  <a:schemeClr val="tx1"/>
                </a:solidFill>
              </a:rPr>
              <a:t>are not saved</a:t>
            </a:r>
            <a:r>
              <a:rPr lang="en-US" sz="2400" dirty="0">
                <a:solidFill>
                  <a:schemeClr val="tx1"/>
                </a:solidFill>
              </a:rPr>
              <a:t> when using a proctor testing ticket. </a:t>
            </a:r>
          </a:p>
          <a:p>
            <a:pPr marL="457200" indent="-457200">
              <a:buFont typeface="Arial" panose="020B0604020202020204" pitchFamily="34" charset="0"/>
              <a:buChar char="•"/>
            </a:pPr>
            <a:endParaRPr lang="en-US" sz="3200" dirty="0"/>
          </a:p>
        </p:txBody>
      </p:sp>
      <p:pic>
        <p:nvPicPr>
          <p:cNvPr id="6" name="Picture 5" descr="Image of Proctor Testing Ticket">
            <a:extLst>
              <a:ext uri="{FF2B5EF4-FFF2-40B4-BE49-F238E27FC236}">
                <a16:creationId xmlns:a16="http://schemas.microsoft.com/office/drawing/2014/main" id="{C0214F64-4B6F-B997-392B-22ABF6E8B43D}"/>
              </a:ext>
            </a:extLst>
          </p:cNvPr>
          <p:cNvPicPr>
            <a:picLocks noChangeAspect="1"/>
          </p:cNvPicPr>
          <p:nvPr/>
        </p:nvPicPr>
        <p:blipFill>
          <a:blip r:embed="rId2"/>
          <a:stretch>
            <a:fillRect/>
          </a:stretch>
        </p:blipFill>
        <p:spPr>
          <a:xfrm>
            <a:off x="2271373" y="3786052"/>
            <a:ext cx="5791733" cy="2231992"/>
          </a:xfrm>
          <a:prstGeom prst="rect">
            <a:avLst/>
          </a:prstGeom>
        </p:spPr>
      </p:pic>
    </p:spTree>
    <p:extLst>
      <p:ext uri="{BB962C8B-B14F-4D97-AF65-F5344CB8AC3E}">
        <p14:creationId xmlns:p14="http://schemas.microsoft.com/office/powerpoint/2010/main" val="1642334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91AB-F5D0-F531-522C-600F46EAC0B4}"/>
              </a:ext>
            </a:extLst>
          </p:cNvPr>
          <p:cNvSpPr>
            <a:spLocks noGrp="1"/>
          </p:cNvSpPr>
          <p:nvPr>
            <p:ph type="title"/>
          </p:nvPr>
        </p:nvSpPr>
        <p:spPr/>
        <p:txBody>
          <a:bodyPr>
            <a:normAutofit/>
          </a:bodyPr>
          <a:lstStyle/>
          <a:p>
            <a:pPr defTabSz="796925"/>
            <a:r>
              <a:rPr lang="en-US" dirty="0"/>
              <a:t>1. Updates for 2024</a:t>
            </a:r>
          </a:p>
        </p:txBody>
      </p:sp>
    </p:spTree>
    <p:extLst>
      <p:ext uri="{BB962C8B-B14F-4D97-AF65-F5344CB8AC3E}">
        <p14:creationId xmlns:p14="http://schemas.microsoft.com/office/powerpoint/2010/main" val="35222527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365553" y="0"/>
            <a:ext cx="11681925" cy="866793"/>
          </a:xfrm>
        </p:spPr>
        <p:txBody>
          <a:bodyPr>
            <a:noAutofit/>
          </a:bodyPr>
          <a:lstStyle/>
          <a:p>
            <a:r>
              <a:rPr lang="en-US" sz="3000" dirty="0"/>
              <a:t>Student Testing Tickets for Human Read-Aloud, Human Signer, TTS</a:t>
            </a:r>
          </a:p>
        </p:txBody>
      </p:sp>
      <p:pic>
        <p:nvPicPr>
          <p:cNvPr id="4" name="Picture 3" descr="Two images of Student Testing tickets, each denoting a different testing format ex. TTS">
            <a:extLst>
              <a:ext uri="{FF2B5EF4-FFF2-40B4-BE49-F238E27FC236}">
                <a16:creationId xmlns:a16="http://schemas.microsoft.com/office/drawing/2014/main" id="{E890ED72-86A2-589B-B1AF-26DC736E0019}"/>
              </a:ext>
            </a:extLst>
          </p:cNvPr>
          <p:cNvPicPr>
            <a:picLocks noChangeAspect="1"/>
          </p:cNvPicPr>
          <p:nvPr/>
        </p:nvPicPr>
        <p:blipFill rotWithShape="1">
          <a:blip r:embed="rId2"/>
          <a:srcRect b="6314"/>
          <a:stretch/>
        </p:blipFill>
        <p:spPr>
          <a:xfrm>
            <a:off x="625264" y="1055251"/>
            <a:ext cx="7189672" cy="2528271"/>
          </a:xfrm>
          <a:prstGeom prst="rect">
            <a:avLst/>
          </a:prstGeom>
        </p:spPr>
      </p:pic>
      <p:pic>
        <p:nvPicPr>
          <p:cNvPr id="5" name="Picture 4">
            <a:extLst>
              <a:ext uri="{FF2B5EF4-FFF2-40B4-BE49-F238E27FC236}">
                <a16:creationId xmlns:a16="http://schemas.microsoft.com/office/drawing/2014/main" id="{316C2F10-CEB4-07B9-341F-F7286171BC23}"/>
              </a:ext>
              <a:ext uri="{C183D7F6-B498-43B3-948B-1728B52AA6E4}">
                <adec:decorative xmlns:adec="http://schemas.microsoft.com/office/drawing/2017/decorative" val="1"/>
              </a:ext>
            </a:extLst>
          </p:cNvPr>
          <p:cNvPicPr>
            <a:picLocks noChangeAspect="1"/>
          </p:cNvPicPr>
          <p:nvPr/>
        </p:nvPicPr>
        <p:blipFill rotWithShape="1">
          <a:blip r:embed="rId3"/>
          <a:srcRect b="5731"/>
          <a:stretch/>
        </p:blipFill>
        <p:spPr>
          <a:xfrm>
            <a:off x="3413628" y="3644525"/>
            <a:ext cx="7825872" cy="2714712"/>
          </a:xfrm>
          <a:prstGeom prst="rect">
            <a:avLst/>
          </a:prstGeom>
        </p:spPr>
      </p:pic>
    </p:spTree>
    <p:extLst>
      <p:ext uri="{BB962C8B-B14F-4D97-AF65-F5344CB8AC3E}">
        <p14:creationId xmlns:p14="http://schemas.microsoft.com/office/powerpoint/2010/main" val="20930888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dirty="0"/>
              <a:t>Prohibitions for Accommodations </a:t>
            </a:r>
          </a:p>
        </p:txBody>
      </p:sp>
      <p:sp>
        <p:nvSpPr>
          <p:cNvPr id="4" name="Text Placeholder 3">
            <a:extLst>
              <a:ext uri="{FF2B5EF4-FFF2-40B4-BE49-F238E27FC236}">
                <a16:creationId xmlns:a16="http://schemas.microsoft.com/office/drawing/2014/main" id="{B491E3CB-6D2B-BA73-4F4C-0B80A6A3C966}"/>
              </a:ext>
            </a:extLst>
          </p:cNvPr>
          <p:cNvSpPr txBox="1">
            <a:spLocks/>
          </p:cNvSpPr>
          <p:nvPr/>
        </p:nvSpPr>
        <p:spPr>
          <a:xfrm>
            <a:off x="435429" y="1336505"/>
            <a:ext cx="5452057" cy="7767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b="1" dirty="0"/>
              <a:t>Test administrators may NOT:</a:t>
            </a:r>
          </a:p>
        </p:txBody>
      </p:sp>
      <p:sp>
        <p:nvSpPr>
          <p:cNvPr id="5" name="Content Placeholder 2">
            <a:extLst>
              <a:ext uri="{FF2B5EF4-FFF2-40B4-BE49-F238E27FC236}">
                <a16:creationId xmlns:a16="http://schemas.microsoft.com/office/drawing/2014/main" id="{3469FB77-70D0-DEAB-55E9-8BA57BBBCC99}"/>
              </a:ext>
            </a:extLst>
          </p:cNvPr>
          <p:cNvSpPr txBox="1">
            <a:spLocks/>
          </p:cNvSpPr>
          <p:nvPr/>
        </p:nvSpPr>
        <p:spPr>
          <a:xfrm>
            <a:off x="435429" y="2189408"/>
            <a:ext cx="5555796" cy="379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Provide accommodations not listed in</a:t>
            </a:r>
          </a:p>
          <a:p>
            <a:pPr lvl="1"/>
            <a:r>
              <a:rPr lang="en-US" sz="2000" dirty="0"/>
              <a:t>a student’s IEP or 504 plan </a:t>
            </a:r>
          </a:p>
          <a:p>
            <a:pPr lvl="1"/>
            <a:r>
              <a:rPr lang="en-US" sz="2000" dirty="0"/>
              <a:t>Appendix C of the PAM, without prior DESE approval</a:t>
            </a:r>
          </a:p>
          <a:p>
            <a:r>
              <a:rPr lang="en-US" sz="2200" dirty="0"/>
              <a:t>Provide a student with a modified version of a test or a test for a different grade.</a:t>
            </a:r>
          </a:p>
          <a:p>
            <a:r>
              <a:rPr lang="en-US" sz="2200" dirty="0"/>
              <a:t>Coach or assist a student with their responses</a:t>
            </a:r>
          </a:p>
          <a:p>
            <a:pPr lvl="1"/>
            <a:r>
              <a:rPr lang="en-US" sz="2000" dirty="0"/>
              <a:t>E.g., “Write more” or “Go back and review”</a:t>
            </a:r>
          </a:p>
          <a:p>
            <a:pPr lvl="1"/>
            <a:r>
              <a:rPr lang="en-US" sz="2000" dirty="0"/>
              <a:t>Provide clues/assistance/definitions</a:t>
            </a:r>
          </a:p>
          <a:p>
            <a:endParaRPr lang="en-US" sz="2400" dirty="0"/>
          </a:p>
        </p:txBody>
      </p:sp>
      <p:sp>
        <p:nvSpPr>
          <p:cNvPr id="6" name="Text Placeholder 4">
            <a:extLst>
              <a:ext uri="{FF2B5EF4-FFF2-40B4-BE49-F238E27FC236}">
                <a16:creationId xmlns:a16="http://schemas.microsoft.com/office/drawing/2014/main" id="{91CA295E-5038-132D-5C65-4C74B50C471C}"/>
              </a:ext>
            </a:extLst>
          </p:cNvPr>
          <p:cNvSpPr txBox="1">
            <a:spLocks/>
          </p:cNvSpPr>
          <p:nvPr/>
        </p:nvSpPr>
        <p:spPr>
          <a:xfrm>
            <a:off x="6313714" y="1336505"/>
            <a:ext cx="5740634" cy="7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Students’ results may be invalidated for these situations: </a:t>
            </a:r>
          </a:p>
        </p:txBody>
      </p:sp>
      <p:sp>
        <p:nvSpPr>
          <p:cNvPr id="7" name="Content Placeholder 6">
            <a:extLst>
              <a:ext uri="{FF2B5EF4-FFF2-40B4-BE49-F238E27FC236}">
                <a16:creationId xmlns:a16="http://schemas.microsoft.com/office/drawing/2014/main" id="{1BAC5144-CA57-49C3-6011-A08DF146A465}"/>
              </a:ext>
            </a:extLst>
          </p:cNvPr>
          <p:cNvSpPr txBox="1">
            <a:spLocks/>
          </p:cNvSpPr>
          <p:nvPr/>
        </p:nvSpPr>
        <p:spPr>
          <a:xfrm>
            <a:off x="6335685" y="2202811"/>
            <a:ext cx="5452057" cy="379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Using an English-language dictionary for ELA</a:t>
            </a:r>
          </a:p>
          <a:p>
            <a:r>
              <a:rPr lang="en-US" sz="2200" dirty="0"/>
              <a:t>Reading aloud the ELA test to a student who does not have this Special Access accommodation in their IEP</a:t>
            </a:r>
          </a:p>
          <a:p>
            <a:r>
              <a:rPr lang="en-US" sz="2200" dirty="0"/>
              <a:t>Giving a calculator on noncalculator session of the Mathematics test to a student who does not have this Special Access accommodation in their IEP</a:t>
            </a:r>
          </a:p>
          <a:p>
            <a:r>
              <a:rPr lang="en-US" sz="2200" dirty="0"/>
              <a:t>Test administrator coaching or assisting a student</a:t>
            </a:r>
          </a:p>
        </p:txBody>
      </p:sp>
      <p:cxnSp>
        <p:nvCxnSpPr>
          <p:cNvPr id="8" name="Straight Connector 7">
            <a:extLst>
              <a:ext uri="{FF2B5EF4-FFF2-40B4-BE49-F238E27FC236}">
                <a16:creationId xmlns:a16="http://schemas.microsoft.com/office/drawing/2014/main" id="{A1C18C7F-6709-3DCB-D0FE-EF867892A463}"/>
              </a:ext>
            </a:extLst>
          </p:cNvPr>
          <p:cNvCxnSpPr/>
          <p:nvPr/>
        </p:nvCxnSpPr>
        <p:spPr>
          <a:xfrm>
            <a:off x="6119044" y="1445342"/>
            <a:ext cx="0" cy="48964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0870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dirty="0"/>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dirty="0"/>
              <a:t>Use the “Q&amp;A” feature to ask questions. </a:t>
            </a:r>
          </a:p>
        </p:txBody>
      </p:sp>
      <p:pic>
        <p:nvPicPr>
          <p:cNvPr id="8" name="Picture 7">
            <a:extLst>
              <a:ext uri="{FF2B5EF4-FFF2-40B4-BE49-F238E27FC236}">
                <a16:creationId xmlns:a16="http://schemas.microsoft.com/office/drawing/2014/main" id="{83FD7DEC-23CD-43F4-9881-CE1F7DD19B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1042418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8199" y="2882157"/>
            <a:ext cx="10793361" cy="1119572"/>
          </a:xfrm>
        </p:spPr>
        <p:txBody>
          <a:bodyPr>
            <a:noAutofit/>
          </a:bodyPr>
          <a:lstStyle/>
          <a:p>
            <a:r>
              <a:rPr lang="en-US" sz="5400" dirty="0"/>
              <a:t>5. Resources, Support, and </a:t>
            </a:r>
            <a:br>
              <a:rPr lang="en-US" sz="5400" dirty="0"/>
            </a:br>
            <a:r>
              <a:rPr lang="en-US" sz="5400" dirty="0"/>
              <a:t>Next Steps </a:t>
            </a:r>
          </a:p>
        </p:txBody>
      </p:sp>
    </p:spTree>
    <p:extLst>
      <p:ext uri="{BB962C8B-B14F-4D97-AF65-F5344CB8AC3E}">
        <p14:creationId xmlns:p14="http://schemas.microsoft.com/office/powerpoint/2010/main" val="34020157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122284"/>
            <a:ext cx="10515600" cy="866793"/>
          </a:xfrm>
        </p:spPr>
        <p:txBody>
          <a:bodyPr>
            <a:normAutofit/>
          </a:bodyPr>
          <a:lstStyle/>
          <a:p>
            <a:r>
              <a:rPr lang="en-US" sz="4400" dirty="0"/>
              <a:t>Additional Resources</a:t>
            </a:r>
          </a:p>
        </p:txBody>
      </p:sp>
      <p:graphicFrame>
        <p:nvGraphicFramePr>
          <p:cNvPr id="6" name="Content Placeholder 4">
            <a:extLst>
              <a:ext uri="{FF2B5EF4-FFF2-40B4-BE49-F238E27FC236}">
                <a16:creationId xmlns:a16="http://schemas.microsoft.com/office/drawing/2014/main" id="{2FE4AB8F-D283-8E29-EF57-EF407DB0C355}"/>
              </a:ext>
            </a:extLst>
          </p:cNvPr>
          <p:cNvGraphicFramePr>
            <a:graphicFrameLocks/>
          </p:cNvGraphicFramePr>
          <p:nvPr>
            <p:extLst>
              <p:ext uri="{D42A27DB-BD31-4B8C-83A1-F6EECF244321}">
                <p14:modId xmlns:p14="http://schemas.microsoft.com/office/powerpoint/2010/main" val="3875060620"/>
              </p:ext>
            </p:extLst>
          </p:nvPr>
        </p:nvGraphicFramePr>
        <p:xfrm>
          <a:off x="523743" y="1781312"/>
          <a:ext cx="10830057" cy="4240255"/>
        </p:xfrm>
        <a:graphic>
          <a:graphicData uri="http://schemas.openxmlformats.org/drawingml/2006/table">
            <a:tbl>
              <a:tblPr firstRow="1" bandRow="1">
                <a:tableStyleId>{5C22544A-7EE6-4342-B048-85BDC9FD1C3A}</a:tableStyleId>
              </a:tblPr>
              <a:tblGrid>
                <a:gridCol w="4192555">
                  <a:extLst>
                    <a:ext uri="{9D8B030D-6E8A-4147-A177-3AD203B41FA5}">
                      <a16:colId xmlns:a16="http://schemas.microsoft.com/office/drawing/2014/main" val="237946869"/>
                    </a:ext>
                  </a:extLst>
                </a:gridCol>
                <a:gridCol w="6637502">
                  <a:extLst>
                    <a:ext uri="{9D8B030D-6E8A-4147-A177-3AD203B41FA5}">
                      <a16:colId xmlns:a16="http://schemas.microsoft.com/office/drawing/2014/main" val="3859205098"/>
                    </a:ext>
                  </a:extLst>
                </a:gridCol>
              </a:tblGrid>
              <a:tr h="460735">
                <a:tc>
                  <a:txBody>
                    <a:bodyPr/>
                    <a:lstStyle/>
                    <a:p>
                      <a:r>
                        <a:rPr lang="en-US" dirty="0">
                          <a:latin typeface="Arial" panose="020B0604020202020204" pitchFamily="34" charset="0"/>
                          <a:cs typeface="Arial" panose="020B0604020202020204" pitchFamily="34" charset="0"/>
                        </a:rPr>
                        <a:t>Resource</a:t>
                      </a:r>
                    </a:p>
                  </a:txBody>
                  <a:tcPr/>
                </a:tc>
                <a:tc>
                  <a:txBody>
                    <a:bodyPr/>
                    <a:lstStyle/>
                    <a:p>
                      <a:r>
                        <a:rPr lang="en-US" dirty="0">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1823283620"/>
                  </a:ext>
                </a:extLst>
              </a:tr>
              <a:tr h="339164">
                <a:tc>
                  <a:txBody>
                    <a:bodyPr/>
                    <a:lstStyle/>
                    <a:p>
                      <a:pPr lvl="0"/>
                      <a:r>
                        <a:rPr lang="en-US" sz="2800" b="1" dirty="0">
                          <a:latin typeface="Arial" panose="020B0604020202020204" pitchFamily="34" charset="0"/>
                          <a:cs typeface="Arial" panose="020B0604020202020204" pitchFamily="34" charset="0"/>
                          <a:hlinkClick r:id="rId2"/>
                        </a:rPr>
                        <a:t>ELA</a:t>
                      </a:r>
                      <a:r>
                        <a:rPr lang="en-US" sz="2800" b="1" dirty="0">
                          <a:latin typeface="Arial" panose="020B0604020202020204" pitchFamily="34" charset="0"/>
                          <a:cs typeface="Arial" panose="020B0604020202020204" pitchFamily="34" charset="0"/>
                        </a:rPr>
                        <a:t> | </a:t>
                      </a:r>
                      <a:r>
                        <a:rPr lang="en-US" sz="2800" b="1" dirty="0">
                          <a:latin typeface="Arial" panose="020B0604020202020204" pitchFamily="34" charset="0"/>
                          <a:cs typeface="Arial" panose="020B0604020202020204" pitchFamily="34" charset="0"/>
                          <a:hlinkClick r:id="rId3"/>
                        </a:rPr>
                        <a:t>Mathematics</a:t>
                      </a:r>
                      <a:r>
                        <a:rPr lang="en-US" sz="2800" b="1" dirty="0">
                          <a:latin typeface="Arial" panose="020B0604020202020204" pitchFamily="34" charset="0"/>
                          <a:cs typeface="Arial" panose="020B0604020202020204" pitchFamily="34" charset="0"/>
                        </a:rPr>
                        <a:t> | </a:t>
                      </a:r>
                      <a:r>
                        <a:rPr lang="en-US" sz="2800" b="1" dirty="0">
                          <a:latin typeface="Arial" panose="020B0604020202020204" pitchFamily="34" charset="0"/>
                          <a:cs typeface="Arial" panose="020B0604020202020204" pitchFamily="34" charset="0"/>
                          <a:hlinkClick r:id="rId4"/>
                        </a:rPr>
                        <a:t>STE</a:t>
                      </a:r>
                      <a:r>
                        <a:rPr lang="en-US" sz="2800" b="1" dirty="0">
                          <a:latin typeface="Arial" panose="020B0604020202020204" pitchFamily="34" charset="0"/>
                          <a:cs typeface="Arial" panose="020B0604020202020204" pitchFamily="34" charset="0"/>
                        </a:rPr>
                        <a:t> | </a:t>
                      </a:r>
                      <a:r>
                        <a:rPr lang="en-US" sz="2800" b="1" dirty="0">
                          <a:latin typeface="Arial" panose="020B0604020202020204" pitchFamily="34" charset="0"/>
                          <a:cs typeface="Arial" panose="020B0604020202020204" pitchFamily="34" charset="0"/>
                          <a:hlinkClick r:id="rId5"/>
                        </a:rPr>
                        <a:t>Civics</a:t>
                      </a:r>
                      <a:endParaRPr lang="en-US" sz="2800" b="1" dirty="0">
                        <a:latin typeface="Arial" panose="020B0604020202020204" pitchFamily="34" charset="0"/>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Test designs </a:t>
                      </a:r>
                    </a:p>
                  </a:txBody>
                  <a:tcPr/>
                </a:tc>
                <a:extLst>
                  <a:ext uri="{0D108BD9-81ED-4DB2-BD59-A6C34878D82A}">
                    <a16:rowId xmlns:a16="http://schemas.microsoft.com/office/drawing/2014/main" val="1901392691"/>
                  </a:ext>
                </a:extLst>
              </a:tr>
              <a:tr h="506355">
                <a:tc>
                  <a:txBody>
                    <a:bodyPr/>
                    <a:lstStyle/>
                    <a:p>
                      <a:pPr lvl="0"/>
                      <a:r>
                        <a:rPr lang="en-US" sz="2800" b="1" dirty="0">
                          <a:latin typeface="Arial" panose="020B0604020202020204" pitchFamily="34" charset="0"/>
                          <a:cs typeface="Arial" panose="020B0604020202020204" pitchFamily="34" charset="0"/>
                          <a:hlinkClick r:id="rId6"/>
                        </a:rPr>
                        <a:t>Sample materials from schools</a:t>
                      </a:r>
                      <a:endParaRPr lang="en-US" sz="2800" b="1" dirty="0">
                        <a:latin typeface="Arial" panose="020B0604020202020204" pitchFamily="34" charset="0"/>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Locally developed test administration materials from schools/districts</a:t>
                      </a:r>
                    </a:p>
                  </a:txBody>
                  <a:tcPr/>
                </a:tc>
                <a:extLst>
                  <a:ext uri="{0D108BD9-81ED-4DB2-BD59-A6C34878D82A}">
                    <a16:rowId xmlns:a16="http://schemas.microsoft.com/office/drawing/2014/main" val="1242520528"/>
                  </a:ext>
                </a:extLst>
              </a:tr>
              <a:tr h="593536">
                <a:tc>
                  <a:txBody>
                    <a:bodyPr/>
                    <a:lstStyle/>
                    <a:p>
                      <a:r>
                        <a:rPr lang="en-US" sz="2800" b="1" dirty="0">
                          <a:latin typeface="Arial" panose="020B0604020202020204" pitchFamily="34" charset="0"/>
                          <a:cs typeface="Arial" panose="020B0604020202020204" pitchFamily="34" charset="0"/>
                          <a:hlinkClick r:id="rId7"/>
                        </a:rPr>
                        <a:t>Cybersecurity information</a:t>
                      </a:r>
                      <a:endParaRPr lang="en-US" sz="28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Guidance on cybersecurity</a:t>
                      </a:r>
                    </a:p>
                  </a:txBody>
                  <a:tcPr/>
                </a:tc>
                <a:extLst>
                  <a:ext uri="{0D108BD9-81ED-4DB2-BD59-A6C34878D82A}">
                    <a16:rowId xmlns:a16="http://schemas.microsoft.com/office/drawing/2014/main" val="3268636788"/>
                  </a:ext>
                </a:extLst>
              </a:tr>
              <a:tr h="593536">
                <a:tc>
                  <a:txBody>
                    <a:bodyPr/>
                    <a:lstStyle/>
                    <a:p>
                      <a:pPr lvl="0"/>
                      <a:r>
                        <a:rPr lang="en-US" sz="2800" b="1" dirty="0">
                          <a:latin typeface="Arial" panose="020B0604020202020204" pitchFamily="34" charset="0"/>
                          <a:cs typeface="Arial" panose="020B0604020202020204" pitchFamily="34" charset="0"/>
                          <a:hlinkClick r:id="rId8"/>
                        </a:rPr>
                        <a:t>Civics field test</a:t>
                      </a:r>
                      <a:endParaRPr lang="en-US" sz="2800" b="1" dirty="0">
                        <a:latin typeface="Arial" panose="020B0604020202020204" pitchFamily="34" charset="0"/>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Administration resources for the Civics field test</a:t>
                      </a:r>
                    </a:p>
                  </a:txBody>
                  <a:tcPr/>
                </a:tc>
                <a:extLst>
                  <a:ext uri="{0D108BD9-81ED-4DB2-BD59-A6C34878D82A}">
                    <a16:rowId xmlns:a16="http://schemas.microsoft.com/office/drawing/2014/main" val="221790200"/>
                  </a:ext>
                </a:extLst>
              </a:tr>
            </a:tbl>
          </a:graphicData>
        </a:graphic>
      </p:graphicFrame>
    </p:spTree>
    <p:extLst>
      <p:ext uri="{BB962C8B-B14F-4D97-AF65-F5344CB8AC3E}">
        <p14:creationId xmlns:p14="http://schemas.microsoft.com/office/powerpoint/2010/main" val="18785917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1022555" y="169816"/>
            <a:ext cx="9976138" cy="1059216"/>
          </a:xfrm>
        </p:spPr>
        <p:txBody>
          <a:bodyPr>
            <a:normAutofit/>
          </a:bodyPr>
          <a:lstStyle/>
          <a:p>
            <a:r>
              <a:rPr lang="en-US" altLang="en-US" sz="4000" dirty="0">
                <a:solidFill>
                  <a:srgbClr val="3647B6"/>
                </a:solidFill>
              </a:rPr>
              <a:t>Next Steps</a:t>
            </a:r>
            <a:endParaRPr lang="en-US" sz="4000" dirty="0">
              <a:solidFill>
                <a:srgbClr val="3647B6"/>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1022555" y="1345968"/>
            <a:ext cx="10756490" cy="4710703"/>
          </a:xfrm>
        </p:spPr>
        <p:txBody>
          <a:bodyPr>
            <a:normAutofit/>
          </a:bodyPr>
          <a:lstStyle/>
          <a:p>
            <a:r>
              <a:rPr lang="en-US" altLang="en-US" sz="3200" b="1" dirty="0"/>
              <a:t>Today: </a:t>
            </a:r>
            <a:r>
              <a:rPr lang="en-US" altLang="en-US" sz="3200" dirty="0"/>
              <a:t>Complete the evaluation form.</a:t>
            </a:r>
          </a:p>
          <a:p>
            <a:pPr lvl="1"/>
            <a:r>
              <a:rPr lang="en-US" altLang="en-US" sz="2800" dirty="0"/>
              <a:t>Responses are associated with the name and email address used to log in.</a:t>
            </a:r>
          </a:p>
          <a:p>
            <a:pPr lvl="1"/>
            <a:r>
              <a:rPr lang="en-US" altLang="en-US" sz="2800" dirty="0"/>
              <a:t>Email your input to </a:t>
            </a:r>
            <a:r>
              <a:rPr lang="en-US" altLang="en-US" sz="2800" dirty="0">
                <a:hlinkClick r:id="rId2"/>
              </a:rPr>
              <a:t>MCAS@mass.gov</a:t>
            </a:r>
            <a:r>
              <a:rPr lang="en-US" altLang="en-US" sz="2800" dirty="0"/>
              <a:t> if you have problems accessing or completing the form.</a:t>
            </a:r>
          </a:p>
          <a:p>
            <a:r>
              <a:rPr lang="en-US" altLang="en-US" sz="3200" b="1" dirty="0"/>
              <a:t>Within one week: </a:t>
            </a:r>
          </a:p>
          <a:p>
            <a:pPr lvl="1"/>
            <a:r>
              <a:rPr lang="en-US" altLang="en-US" sz="2800" dirty="0"/>
              <a:t>Receive an email with the Q&amp;A from this session</a:t>
            </a:r>
          </a:p>
          <a:p>
            <a:pPr lvl="1"/>
            <a:r>
              <a:rPr lang="en-US" altLang="en-US" sz="2800" dirty="0"/>
              <a:t>Recording will be available </a:t>
            </a:r>
          </a:p>
        </p:txBody>
      </p:sp>
    </p:spTree>
    <p:extLst>
      <p:ext uri="{BB962C8B-B14F-4D97-AF65-F5344CB8AC3E}">
        <p14:creationId xmlns:p14="http://schemas.microsoft.com/office/powerpoint/2010/main" val="14609092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339791" y="1212851"/>
            <a:ext cx="5157788" cy="676275"/>
          </a:xfrm>
        </p:spPr>
        <p:txBody>
          <a:bodyPr/>
          <a:lstStyle/>
          <a:p>
            <a:pPr marL="0" indent="0">
              <a:buNone/>
            </a:pPr>
            <a:r>
              <a:rPr lang="en-US" b="1" dirty="0">
                <a:latin typeface="Arial" panose="020B0604020202020204" pitchFamily="34" charset="0"/>
                <a:cs typeface="Arial" panose="020B0604020202020204" pitchFamily="34" charset="0"/>
              </a:rPr>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sz="half" idx="4294967295"/>
          </p:nvPr>
        </p:nvSpPr>
        <p:spPr>
          <a:xfrm>
            <a:off x="461963" y="1889126"/>
            <a:ext cx="5180013" cy="4022725"/>
          </a:xfrm>
        </p:spPr>
        <p:txBody>
          <a:bodyPr>
            <a:normAutofit/>
          </a:bodyPr>
          <a:lstStyle/>
          <a:p>
            <a:pPr>
              <a:buClr>
                <a:srgbClr val="010203"/>
              </a:buClr>
            </a:pPr>
            <a:r>
              <a:rPr lang="en-US" dirty="0">
                <a:latin typeface="Arial" panose="020B0604020202020204" pitchFamily="34" charset="0"/>
                <a:cs typeface="Arial" panose="020B0604020202020204" pitchFamily="34" charset="0"/>
              </a:rPr>
              <a:t>Questions on logistics and technology (e.g., PearsonAccess Next, SR/PNP, TestNav)</a:t>
            </a:r>
            <a:br>
              <a:rPr lang="en-US" dirty="0">
                <a:latin typeface="Arial" panose="020B0604020202020204" pitchFamily="34" charset="0"/>
                <a:cs typeface="Arial" panose="020B0604020202020204" pitchFamily="34" charset="0"/>
              </a:rPr>
            </a:br>
            <a:endParaRPr lang="en-US" sz="1200" dirty="0"/>
          </a:p>
          <a:p>
            <a:pPr marL="852589" lvl="1" indent="-457200">
              <a:buClr>
                <a:srgbClr val="010203"/>
              </a:buClr>
            </a:pPr>
            <a:r>
              <a:rPr lang="en-US" b="1" dirty="0">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2"/>
              </a:rPr>
              <a:t>mcas.pearsonsupport.com</a:t>
            </a:r>
            <a:r>
              <a:rPr lang="en-US" dirty="0">
                <a:latin typeface="Arial" panose="020B0604020202020204" pitchFamily="34" charset="0"/>
                <a:cs typeface="Arial" panose="020B0604020202020204" pitchFamily="34" charset="0"/>
              </a:rPr>
              <a:t> </a:t>
            </a:r>
          </a:p>
          <a:p>
            <a:pPr marL="852589" lvl="1" indent="-457200">
              <a:buClr>
                <a:srgbClr val="010203"/>
              </a:buClr>
            </a:pPr>
            <a:r>
              <a:rPr lang="en-US" b="1" dirty="0">
                <a:latin typeface="Arial" panose="020B0604020202020204" pitchFamily="34" charset="0"/>
                <a:cs typeface="Arial" panose="020B0604020202020204" pitchFamily="34" charset="0"/>
              </a:rPr>
              <a:t>Email: </a:t>
            </a:r>
            <a:r>
              <a:rPr lang="en-US" sz="2299" dirty="0">
                <a:hlinkClick r:id="rId3"/>
              </a:rPr>
              <a:t>mcas@cognia.org</a:t>
            </a:r>
            <a:endParaRPr lang="en-US" sz="2299" dirty="0"/>
          </a:p>
          <a:p>
            <a:pPr marL="852589" lvl="1" indent="-457200">
              <a:buClr>
                <a:srgbClr val="010203"/>
              </a:buClr>
            </a:pPr>
            <a:r>
              <a:rPr lang="en-US" b="1" dirty="0">
                <a:latin typeface="Arial" panose="020B0604020202020204" pitchFamily="34" charset="0"/>
                <a:cs typeface="Arial" panose="020B0604020202020204" pitchFamily="34" charset="0"/>
              </a:rPr>
              <a:t>Phone: </a:t>
            </a:r>
            <a:r>
              <a:rPr lang="en-US" dirty="0">
                <a:latin typeface="Arial" panose="020B0604020202020204" pitchFamily="34" charset="0"/>
                <a:cs typeface="Arial" panose="020B0604020202020204" pitchFamily="34" charset="0"/>
              </a:rPr>
              <a:t>800-737-5103</a:t>
            </a:r>
          </a:p>
          <a:p>
            <a:pPr marL="852589" lvl="1" indent="-457200">
              <a:buClr>
                <a:srgbClr val="010203"/>
              </a:buClr>
            </a:pPr>
            <a:r>
              <a:rPr lang="en-US" dirty="0">
                <a:latin typeface="Arial" panose="020B0604020202020204" pitchFamily="34" charset="0"/>
                <a:cs typeface="Arial" panose="020B0604020202020204" pitchFamily="34" charset="0"/>
                <a:hlinkClick r:id="rId4"/>
              </a:rPr>
              <a:t>Schedule Technology Support Call</a:t>
            </a:r>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0028" y="1212851"/>
            <a:ext cx="5640387" cy="676275"/>
          </a:xfrm>
        </p:spPr>
        <p:txBody>
          <a:bodyPr>
            <a:noAutofit/>
          </a:bodyPr>
          <a:lstStyle/>
          <a:p>
            <a:pPr marL="0" indent="0">
              <a:buNone/>
            </a:pPr>
            <a:r>
              <a:rPr lang="en-US" b="1" dirty="0">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778627" y="2134840"/>
            <a:ext cx="5183187" cy="3327400"/>
          </a:xfrm>
        </p:spPr>
        <p:txBody>
          <a:bodyPr/>
          <a:lstStyle/>
          <a:p>
            <a:pPr>
              <a:buClr>
                <a:srgbClr val="010203"/>
              </a:buClr>
            </a:pPr>
            <a:r>
              <a:rPr lang="en-US" dirty="0">
                <a:latin typeface="Arial" panose="020B0604020202020204" pitchFamily="34" charset="0"/>
                <a:cs typeface="Arial" panose="020B0604020202020204" pitchFamily="34" charset="0"/>
              </a:rPr>
              <a:t>Policy questions (e.g., student participation, accommodations, “I have a student who…”) </a:t>
            </a:r>
            <a:br>
              <a:rPr lang="en-US" dirty="0">
                <a:latin typeface="Arial" panose="020B0604020202020204" pitchFamily="34" charset="0"/>
                <a:cs typeface="Arial" panose="020B0604020202020204" pitchFamily="34" charset="0"/>
              </a:rPr>
            </a:br>
            <a:endParaRPr lang="en-US" sz="1200" dirty="0"/>
          </a:p>
          <a:p>
            <a:pPr marL="852589" lvl="1" indent="-457200">
              <a:buClr>
                <a:srgbClr val="010203"/>
              </a:buClr>
            </a:pPr>
            <a:r>
              <a:rPr lang="en-US" b="1" dirty="0">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5"/>
              </a:rPr>
              <a:t>www.doe.mass.edu/mcas</a:t>
            </a:r>
            <a:r>
              <a:rPr lang="en-US" dirty="0">
                <a:latin typeface="Arial" panose="020B0604020202020204" pitchFamily="34" charset="0"/>
                <a:cs typeface="Arial" panose="020B0604020202020204" pitchFamily="34" charset="0"/>
              </a:rPr>
              <a:t> </a:t>
            </a:r>
            <a:endParaRPr lang="en-US" sz="2199" dirty="0"/>
          </a:p>
          <a:p>
            <a:pPr marL="852589" lvl="1" indent="-457200">
              <a:buClr>
                <a:srgbClr val="010203"/>
              </a:buClr>
            </a:pPr>
            <a:r>
              <a:rPr lang="en-US" b="1" dirty="0">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hlinkClick r:id="rId6"/>
              </a:rPr>
              <a:t>MCAS@mass.gov</a:t>
            </a:r>
            <a:endParaRPr lang="en-US" dirty="0">
              <a:latin typeface="Arial" panose="020B0604020202020204" pitchFamily="34" charset="0"/>
              <a:cs typeface="Arial" panose="020B0604020202020204" pitchFamily="34" charset="0"/>
            </a:endParaRPr>
          </a:p>
          <a:p>
            <a:pPr marL="852589" lvl="1" indent="-457200">
              <a:buClr>
                <a:srgbClr val="010203"/>
              </a:buClr>
            </a:pPr>
            <a:r>
              <a:rPr lang="en-US" b="1" dirty="0">
                <a:latin typeface="Arial" panose="020B0604020202020204" pitchFamily="34" charset="0"/>
                <a:cs typeface="Arial" panose="020B0604020202020204" pitchFamily="34" charset="0"/>
              </a:rPr>
              <a:t>Phone: </a:t>
            </a:r>
            <a:r>
              <a:rPr lang="en-US" dirty="0">
                <a:latin typeface="Arial" panose="020B0604020202020204" pitchFamily="34" charset="0"/>
                <a:cs typeface="Arial" panose="020B0604020202020204" pitchFamily="34" charset="0"/>
              </a:rPr>
              <a:t>781-338-3625</a:t>
            </a:r>
          </a:p>
        </p:txBody>
      </p:sp>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339792" y="171450"/>
            <a:ext cx="10514013" cy="1041400"/>
          </a:xfrm>
        </p:spPr>
        <p:txBody>
          <a:bodyPr/>
          <a:lstStyle/>
          <a:p>
            <a:r>
              <a:rPr lang="en-US" sz="4000" dirty="0">
                <a:solidFill>
                  <a:srgbClr val="3647B6"/>
                </a:solidFill>
              </a:rPr>
              <a:t>Email and Phone Support </a:t>
            </a:r>
          </a:p>
        </p:txBody>
      </p:sp>
    </p:spTree>
    <p:extLst>
      <p:ext uri="{BB962C8B-B14F-4D97-AF65-F5344CB8AC3E}">
        <p14:creationId xmlns:p14="http://schemas.microsoft.com/office/powerpoint/2010/main" val="39447138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8199" y="2882157"/>
            <a:ext cx="11078498" cy="1129404"/>
          </a:xfrm>
        </p:spPr>
        <p:txBody>
          <a:bodyPr>
            <a:noAutofit/>
          </a:bodyPr>
          <a:lstStyle/>
          <a:p>
            <a:r>
              <a:rPr lang="en-US" sz="4000" dirty="0"/>
              <a:t>6. Protocols for PBT </a:t>
            </a:r>
            <a:br>
              <a:rPr lang="en-US" sz="4000" dirty="0"/>
            </a:br>
            <a:br>
              <a:rPr lang="en-US" sz="1200" dirty="0"/>
            </a:br>
            <a:r>
              <a:rPr lang="en-US" sz="3600" dirty="0"/>
              <a:t>    - Accommodations A1 and EL1 for </a:t>
            </a:r>
            <a:br>
              <a:rPr lang="en-US" sz="3600" dirty="0"/>
            </a:br>
            <a:r>
              <a:rPr lang="en-US" sz="3600" dirty="0"/>
              <a:t>      Grades 3–8 and 10, and High School Science</a:t>
            </a:r>
            <a:endParaRPr lang="en-US" sz="4000" dirty="0"/>
          </a:p>
        </p:txBody>
      </p:sp>
    </p:spTree>
    <p:extLst>
      <p:ext uri="{BB962C8B-B14F-4D97-AF65-F5344CB8AC3E}">
        <p14:creationId xmlns:p14="http://schemas.microsoft.com/office/powerpoint/2010/main" val="20461719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176111"/>
            <a:ext cx="10515600" cy="866793"/>
          </a:xfrm>
        </p:spPr>
        <p:txBody>
          <a:bodyPr>
            <a:normAutofit/>
          </a:bodyPr>
          <a:lstStyle/>
          <a:p>
            <a:r>
              <a:rPr lang="en-US" sz="4400" dirty="0"/>
              <a:t>Booklets for Spring 2024</a:t>
            </a:r>
          </a:p>
        </p:txBody>
      </p:sp>
      <p:graphicFrame>
        <p:nvGraphicFramePr>
          <p:cNvPr id="4" name="Table 9">
            <a:extLst>
              <a:ext uri="{FF2B5EF4-FFF2-40B4-BE49-F238E27FC236}">
                <a16:creationId xmlns:a16="http://schemas.microsoft.com/office/drawing/2014/main" id="{DD2FBA26-388E-E758-A963-8A3B99D464E3}"/>
              </a:ext>
            </a:extLst>
          </p:cNvPr>
          <p:cNvGraphicFramePr>
            <a:graphicFrameLocks/>
          </p:cNvGraphicFramePr>
          <p:nvPr>
            <p:extLst>
              <p:ext uri="{D42A27DB-BD31-4B8C-83A1-F6EECF244321}">
                <p14:modId xmlns:p14="http://schemas.microsoft.com/office/powerpoint/2010/main" val="2315978249"/>
              </p:ext>
            </p:extLst>
          </p:nvPr>
        </p:nvGraphicFramePr>
        <p:xfrm>
          <a:off x="568325" y="1151656"/>
          <a:ext cx="11369673" cy="3383280"/>
        </p:xfrm>
        <a:graphic>
          <a:graphicData uri="http://schemas.openxmlformats.org/drawingml/2006/table">
            <a:tbl>
              <a:tblPr firstRow="1" bandRow="1">
                <a:tableStyleId>{5C22544A-7EE6-4342-B048-85BDC9FD1C3A}</a:tableStyleId>
              </a:tblPr>
              <a:tblGrid>
                <a:gridCol w="4033172">
                  <a:extLst>
                    <a:ext uri="{9D8B030D-6E8A-4147-A177-3AD203B41FA5}">
                      <a16:colId xmlns:a16="http://schemas.microsoft.com/office/drawing/2014/main" val="3865409402"/>
                    </a:ext>
                  </a:extLst>
                </a:gridCol>
                <a:gridCol w="3546610">
                  <a:extLst>
                    <a:ext uri="{9D8B030D-6E8A-4147-A177-3AD203B41FA5}">
                      <a16:colId xmlns:a16="http://schemas.microsoft.com/office/drawing/2014/main" val="823362921"/>
                    </a:ext>
                  </a:extLst>
                </a:gridCol>
                <a:gridCol w="3789891">
                  <a:extLst>
                    <a:ext uri="{9D8B030D-6E8A-4147-A177-3AD203B41FA5}">
                      <a16:colId xmlns:a16="http://schemas.microsoft.com/office/drawing/2014/main" val="4241234575"/>
                    </a:ext>
                  </a:extLst>
                </a:gridCol>
              </a:tblGrid>
              <a:tr h="348991">
                <a:tc>
                  <a:txBody>
                    <a:bodyPr/>
                    <a:lstStyle/>
                    <a:p>
                      <a:r>
                        <a:rPr lang="en-US" sz="1600" dirty="0">
                          <a:latin typeface="Arial" panose="020B0604020202020204" pitchFamily="34" charset="0"/>
                          <a:cs typeface="Arial" panose="020B0604020202020204" pitchFamily="34" charset="0"/>
                        </a:rPr>
                        <a:t>Grades/Subjects</a:t>
                      </a:r>
                    </a:p>
                  </a:txBody>
                  <a:tcPr/>
                </a:tc>
                <a:tc>
                  <a:txBody>
                    <a:bodyPr/>
                    <a:lstStyle/>
                    <a:p>
                      <a:r>
                        <a:rPr lang="en-US" dirty="0">
                          <a:latin typeface="Arial" panose="020B0604020202020204" pitchFamily="34" charset="0"/>
                          <a:cs typeface="Arial" panose="020B0604020202020204" pitchFamily="34" charset="0"/>
                        </a:rPr>
                        <a:t>Type of booklets</a:t>
                      </a:r>
                    </a:p>
                  </a:txBody>
                  <a:tcPr/>
                </a:tc>
                <a:tc>
                  <a:txBody>
                    <a:bodyPr/>
                    <a:lstStyle/>
                    <a:p>
                      <a:r>
                        <a:rPr lang="en-US" dirty="0">
                          <a:latin typeface="Arial" panose="020B0604020202020204" pitchFamily="34" charset="0"/>
                          <a:cs typeface="Arial" panose="020B0604020202020204" pitchFamily="34" charset="0"/>
                        </a:rPr>
                        <a:t># of booklets and description</a:t>
                      </a:r>
                    </a:p>
                  </a:txBody>
                  <a:tcPr/>
                </a:tc>
                <a:extLst>
                  <a:ext uri="{0D108BD9-81ED-4DB2-BD59-A6C34878D82A}">
                    <a16:rowId xmlns:a16="http://schemas.microsoft.com/office/drawing/2014/main" val="2268817648"/>
                  </a:ext>
                </a:extLst>
              </a:tr>
              <a:tr h="860527">
                <a:tc>
                  <a:txBody>
                    <a:bodyPr/>
                    <a:lstStyle/>
                    <a:p>
                      <a:r>
                        <a:rPr lang="en-US" sz="2000" dirty="0">
                          <a:latin typeface="Arial" panose="020B0604020202020204" pitchFamily="34" charset="0"/>
                          <a:cs typeface="Arial" panose="020B0604020202020204" pitchFamily="34" charset="0"/>
                        </a:rPr>
                        <a:t>Grades </a:t>
                      </a:r>
                      <a:r>
                        <a:rPr lang="en-US" sz="2000" kern="1200" dirty="0">
                          <a:solidFill>
                            <a:schemeClr val="dk1"/>
                          </a:solidFill>
                          <a:latin typeface="Arial" panose="020B0604020202020204" pitchFamily="34" charset="0"/>
                          <a:ea typeface="+mn-ea"/>
                          <a:cs typeface="Arial" panose="020B0604020202020204" pitchFamily="34" charset="0"/>
                        </a:rPr>
                        <a:t>3–8 tests </a:t>
                      </a:r>
                    </a:p>
                  </a:txBody>
                  <a:tcPr/>
                </a:tc>
                <a:tc>
                  <a:txBody>
                    <a:bodyPr/>
                    <a:lstStyle/>
                    <a:p>
                      <a:r>
                        <a:rPr lang="en-US" sz="2000" dirty="0">
                          <a:latin typeface="Arial" panose="020B0604020202020204" pitchFamily="34" charset="0"/>
                          <a:cs typeface="Arial" panose="020B0604020202020204" pitchFamily="34" charset="0"/>
                        </a:rPr>
                        <a:t>Combined test &amp; answer booklets</a:t>
                      </a:r>
                    </a:p>
                  </a:txBody>
                  <a:tcPr/>
                </a:tc>
                <a:tc>
                  <a:txBody>
                    <a:bodyPr/>
                    <a:lstStyle/>
                    <a:p>
                      <a:r>
                        <a:rPr lang="en-US" sz="2000" dirty="0">
                          <a:latin typeface="Arial" panose="020B0604020202020204" pitchFamily="34" charset="0"/>
                          <a:cs typeface="Arial" panose="020B0604020202020204" pitchFamily="34" charset="0"/>
                        </a:rPr>
                        <a:t>One booklet per subject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(both sessions for each subject in a single booklet)</a:t>
                      </a:r>
                    </a:p>
                  </a:txBody>
                  <a:tcPr/>
                </a:tc>
                <a:extLst>
                  <a:ext uri="{0D108BD9-81ED-4DB2-BD59-A6C34878D82A}">
                    <a16:rowId xmlns:a16="http://schemas.microsoft.com/office/drawing/2014/main" val="4101588781"/>
                  </a:ext>
                </a:extLst>
              </a:tr>
              <a:tr h="602369">
                <a:tc>
                  <a:txBody>
                    <a:bodyPr/>
                    <a:lstStyle/>
                    <a:p>
                      <a:r>
                        <a:rPr lang="en-US" sz="2000" dirty="0">
                          <a:latin typeface="Arial" panose="020B0604020202020204" pitchFamily="34" charset="0"/>
                          <a:cs typeface="Arial" panose="020B0604020202020204" pitchFamily="34" charset="0"/>
                        </a:rPr>
                        <a:t>Grade 10 ELA and Mathematics,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Biology and Introductory Physics</a:t>
                      </a:r>
                    </a:p>
                  </a:txBody>
                  <a:tcPr/>
                </a:tc>
                <a:tc>
                  <a:txBody>
                    <a:bodyPr/>
                    <a:lstStyle/>
                    <a:p>
                      <a:r>
                        <a:rPr lang="en-US" sz="2000" dirty="0">
                          <a:latin typeface="Arial" panose="020B0604020202020204" pitchFamily="34" charset="0"/>
                          <a:cs typeface="Arial" panose="020B0604020202020204" pitchFamily="34" charset="0"/>
                        </a:rPr>
                        <a:t>Combined test &amp; answer booklets</a:t>
                      </a:r>
                    </a:p>
                  </a:txBody>
                  <a:tcPr/>
                </a:tc>
                <a:tc>
                  <a:txBody>
                    <a:bodyPr/>
                    <a:lstStyle/>
                    <a:p>
                      <a:r>
                        <a:rPr lang="en-US" sz="2000" dirty="0">
                          <a:latin typeface="Arial" panose="020B0604020202020204" pitchFamily="34" charset="0"/>
                          <a:cs typeface="Arial" panose="020B0604020202020204" pitchFamily="34" charset="0"/>
                        </a:rPr>
                        <a:t>One booklet per session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(two booklets total)</a:t>
                      </a:r>
                    </a:p>
                  </a:txBody>
                  <a:tcPr/>
                </a:tc>
                <a:extLst>
                  <a:ext uri="{0D108BD9-81ED-4DB2-BD59-A6C34878D82A}">
                    <a16:rowId xmlns:a16="http://schemas.microsoft.com/office/drawing/2014/main" val="4249386041"/>
                  </a:ext>
                </a:extLst>
              </a:tr>
              <a:tr h="860527">
                <a:tc>
                  <a:txBody>
                    <a:bodyPr/>
                    <a:lstStyle/>
                    <a:p>
                      <a:r>
                        <a:rPr lang="en-US" sz="2000" dirty="0">
                          <a:latin typeface="Arial" panose="020B0604020202020204" pitchFamily="34" charset="0"/>
                          <a:cs typeface="Arial" panose="020B0604020202020204" pitchFamily="34" charset="0"/>
                        </a:rPr>
                        <a:t>Spanish/English editions (grade 10 Mathematics, Biology, Introductory Physics)</a:t>
                      </a:r>
                    </a:p>
                    <a:p>
                      <a:endParaRPr lang="en-US"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Separate test booklets and answer booklets</a:t>
                      </a:r>
                    </a:p>
                  </a:txBody>
                  <a:tcPr/>
                </a:tc>
                <a:tc>
                  <a:txBody>
                    <a:bodyPr/>
                    <a:lstStyle/>
                    <a:p>
                      <a:r>
                        <a:rPr lang="en-US" sz="2000" dirty="0">
                          <a:latin typeface="Arial" panose="020B0604020202020204" pitchFamily="34" charset="0"/>
                          <a:cs typeface="Arial" panose="020B0604020202020204" pitchFamily="34" charset="0"/>
                        </a:rPr>
                        <a:t>One test booklet for each session, and one answer booklet for each session (four booklets total)</a:t>
                      </a:r>
                    </a:p>
                  </a:txBody>
                  <a:tcPr/>
                </a:tc>
                <a:extLst>
                  <a:ext uri="{0D108BD9-81ED-4DB2-BD59-A6C34878D82A}">
                    <a16:rowId xmlns:a16="http://schemas.microsoft.com/office/drawing/2014/main" val="2835499779"/>
                  </a:ext>
                </a:extLst>
              </a:tr>
            </a:tbl>
          </a:graphicData>
        </a:graphic>
      </p:graphicFrame>
      <p:sp>
        <p:nvSpPr>
          <p:cNvPr id="5" name="TextBox 4">
            <a:extLst>
              <a:ext uri="{FF2B5EF4-FFF2-40B4-BE49-F238E27FC236}">
                <a16:creationId xmlns:a16="http://schemas.microsoft.com/office/drawing/2014/main" id="{C4B0FE89-1C5F-D973-4C8D-F1355C9C75CA}"/>
              </a:ext>
            </a:extLst>
          </p:cNvPr>
          <p:cNvSpPr txBox="1"/>
          <p:nvPr/>
        </p:nvSpPr>
        <p:spPr>
          <a:xfrm>
            <a:off x="1309959" y="5060013"/>
            <a:ext cx="10282273" cy="646331"/>
          </a:xfrm>
          <a:prstGeom prst="rect">
            <a:avLst/>
          </a:prstGeom>
          <a:solidFill>
            <a:schemeClr val="bg1"/>
          </a:solidFill>
        </p:spPr>
        <p:txBody>
          <a:bodyPr wrap="square" rtlCol="0">
            <a:spAutoFit/>
          </a:bodyPr>
          <a:lstStyle/>
          <a:p>
            <a:r>
              <a:rPr lang="en-US" b="1" dirty="0">
                <a:latin typeface="Arial" panose="020B0604020202020204" pitchFamily="34" charset="0"/>
                <a:cs typeface="Arial" panose="020B0604020202020204" pitchFamily="34" charset="0"/>
              </a:rPr>
              <a:t>Secure PBT materials </a:t>
            </a:r>
            <a:r>
              <a:rPr lang="en-US" dirty="0">
                <a:latin typeface="Arial" panose="020B0604020202020204" pitchFamily="34" charset="0"/>
                <a:cs typeface="Arial" panose="020B0604020202020204" pitchFamily="34" charset="0"/>
              </a:rPr>
              <a:t>include these booklets, test questions not publicly released by DESE, and student responses.  </a:t>
            </a:r>
          </a:p>
        </p:txBody>
      </p:sp>
    </p:spTree>
    <p:extLst>
      <p:ext uri="{BB962C8B-B14F-4D97-AF65-F5344CB8AC3E}">
        <p14:creationId xmlns:p14="http://schemas.microsoft.com/office/powerpoint/2010/main" val="16697888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03204"/>
            <a:ext cx="10515600" cy="866793"/>
          </a:xfrm>
        </p:spPr>
        <p:txBody>
          <a:bodyPr>
            <a:noAutofit/>
          </a:bodyPr>
          <a:lstStyle/>
          <a:p>
            <a:r>
              <a:rPr lang="en-US" sz="3600" dirty="0"/>
              <a:t>Receive Test Materials and Prepare for Distribution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432378"/>
            <a:ext cx="10915651" cy="4689021"/>
          </a:xfrm>
        </p:spPr>
        <p:txBody>
          <a:bodyPr>
            <a:normAutofit fontScale="92500" lnSpcReduction="10000"/>
          </a:bodyPr>
          <a:lstStyle/>
          <a:p>
            <a:pPr marL="457200" indent="-457200">
              <a:buFont typeface="Arial" panose="020B0604020202020204" pitchFamily="34" charset="0"/>
              <a:buChar char="•"/>
            </a:pPr>
            <a:r>
              <a:rPr lang="en-US" sz="3200" dirty="0"/>
              <a:t>Account for secure materials using ID #s on packing slips and document the counts on </a:t>
            </a:r>
            <a:r>
              <a:rPr lang="en-US" sz="3200" dirty="0">
                <a:hlinkClick r:id="rId2"/>
              </a:rPr>
              <a:t>internal tracking forms </a:t>
            </a:r>
            <a:r>
              <a:rPr lang="en-US" sz="3200" dirty="0"/>
              <a:t>and Materials Summary. </a:t>
            </a:r>
          </a:p>
          <a:p>
            <a:pPr marL="914400" lvl="1" indent="-457200">
              <a:buFont typeface="Arial" panose="020B0604020202020204" pitchFamily="34" charset="0"/>
              <a:buChar char="•"/>
            </a:pPr>
            <a:r>
              <a:rPr lang="en-US" sz="2400" dirty="0">
                <a:solidFill>
                  <a:schemeClr val="tx1"/>
                </a:solidFill>
              </a:rPr>
              <a:t>DESE recommends having 2 people present to count materials upon receipt. </a:t>
            </a:r>
          </a:p>
          <a:p>
            <a:pPr marL="457200" indent="-457200">
              <a:buFont typeface="Arial" panose="020B0604020202020204" pitchFamily="34" charset="0"/>
              <a:buChar char="•"/>
            </a:pPr>
            <a:r>
              <a:rPr lang="en-US" sz="3200" dirty="0"/>
              <a:t>Affix Student ID Labels to answer booklets before testing (2024 manuals state this should be done by adults, not students).</a:t>
            </a:r>
          </a:p>
          <a:p>
            <a:pPr marL="914400" lvl="1" indent="-457200">
              <a:buFont typeface="Arial" panose="020B0604020202020204" pitchFamily="34" charset="0"/>
              <a:buChar char="•"/>
            </a:pPr>
            <a:r>
              <a:rPr lang="en-US" sz="2400" dirty="0">
                <a:solidFill>
                  <a:schemeClr val="tx1"/>
                </a:solidFill>
              </a:rPr>
              <a:t>Labels based on SIMS/SIF as well as SR/PNP updates</a:t>
            </a:r>
          </a:p>
          <a:p>
            <a:pPr marL="914400" lvl="1" indent="-457200">
              <a:buFont typeface="Arial" panose="020B0604020202020204" pitchFamily="34" charset="0"/>
              <a:buChar char="•"/>
            </a:pPr>
            <a:r>
              <a:rPr lang="en-US" sz="2400" dirty="0">
                <a:solidFill>
                  <a:schemeClr val="tx1"/>
                </a:solidFill>
              </a:rPr>
              <a:t>Can open packages of answer booklets up to two days prior to apply labels</a:t>
            </a:r>
          </a:p>
          <a:p>
            <a:pPr marL="914400" lvl="1" indent="-457200">
              <a:buFont typeface="Arial" panose="020B0604020202020204" pitchFamily="34" charset="0"/>
              <a:buChar char="•"/>
            </a:pPr>
            <a:r>
              <a:rPr lang="en-US" sz="2400" dirty="0">
                <a:solidFill>
                  <a:schemeClr val="tx1"/>
                </a:solidFill>
              </a:rPr>
              <a:t>Can open packages of test &amp; answer booklets one day prior to apply labels, and then seal in envelopes until the day of testing. Document the count on the envelopes.</a:t>
            </a:r>
          </a:p>
          <a:p>
            <a:pPr marL="914400" lvl="1" indent="-457200">
              <a:buFont typeface="Arial" panose="020B0604020202020204" pitchFamily="34" charset="0"/>
              <a:buChar char="•"/>
            </a:pPr>
            <a:r>
              <a:rPr lang="en-US" sz="2400" dirty="0">
                <a:solidFill>
                  <a:schemeClr val="tx1"/>
                </a:solidFill>
              </a:rPr>
              <a:t>See PAM page 91, step 5.</a:t>
            </a:r>
          </a:p>
        </p:txBody>
      </p:sp>
    </p:spTree>
    <p:extLst>
      <p:ext uri="{BB962C8B-B14F-4D97-AF65-F5344CB8AC3E}">
        <p14:creationId xmlns:p14="http://schemas.microsoft.com/office/powerpoint/2010/main" val="152855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373627" y="306450"/>
            <a:ext cx="11611896" cy="768031"/>
          </a:xfrm>
        </p:spPr>
        <p:txBody>
          <a:bodyPr>
            <a:noAutofit/>
          </a:bodyPr>
          <a:lstStyle/>
          <a:p>
            <a:r>
              <a:rPr lang="en-US" sz="4200" dirty="0"/>
              <a:t>Test Administration Resources for 2024</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374133"/>
            <a:ext cx="10990007" cy="5046332"/>
          </a:xfrm>
        </p:spPr>
        <p:txBody>
          <a:bodyPr>
            <a:normAutofit/>
          </a:bodyPr>
          <a:lstStyle/>
          <a:p>
            <a:pPr marL="571500" indent="-571500">
              <a:buFont typeface="Arial" panose="020B0604020202020204" pitchFamily="34" charset="0"/>
              <a:buChar char="•"/>
            </a:pPr>
            <a:r>
              <a:rPr lang="en-US" sz="4400" b="1" dirty="0">
                <a:hlinkClick r:id="rId2"/>
              </a:rPr>
              <a:t>www.doe.mass.edu/mcas/testadmin</a:t>
            </a:r>
            <a:r>
              <a:rPr lang="en-US" sz="4400" b="1" dirty="0"/>
              <a:t> </a:t>
            </a:r>
          </a:p>
          <a:p>
            <a:pPr marL="1028700" lvl="1" indent="-571500">
              <a:buFont typeface="Arial" panose="020B0604020202020204" pitchFamily="34" charset="0"/>
              <a:buChar char="•"/>
            </a:pPr>
            <a:r>
              <a:rPr lang="en-US" sz="3600" dirty="0">
                <a:solidFill>
                  <a:schemeClr val="tx1"/>
                </a:solidFill>
              </a:rPr>
              <a:t>Spring 2024 </a:t>
            </a:r>
            <a:r>
              <a:rPr lang="en-US" sz="3600" dirty="0">
                <a:hlinkClick r:id="rId3"/>
              </a:rPr>
              <a:t>test administration manuals</a:t>
            </a:r>
            <a:r>
              <a:rPr lang="en-US" sz="3600" dirty="0"/>
              <a:t> </a:t>
            </a:r>
            <a:r>
              <a:rPr lang="en-US" sz="3600" dirty="0">
                <a:solidFill>
                  <a:schemeClr val="tx1"/>
                </a:solidFill>
              </a:rPr>
              <a:t>now available! </a:t>
            </a:r>
          </a:p>
          <a:p>
            <a:pPr marL="1028700" lvl="1" indent="-571500">
              <a:buClr>
                <a:schemeClr val="tx1"/>
              </a:buClr>
              <a:buFont typeface="Arial" panose="020B0604020202020204" pitchFamily="34" charset="0"/>
              <a:buChar char="•"/>
            </a:pPr>
            <a:r>
              <a:rPr lang="en-US" sz="3600" dirty="0">
                <a:hlinkClick r:id="rId4"/>
              </a:rPr>
              <a:t>MCAS Pre-Administration Guide</a:t>
            </a:r>
            <a:endParaRPr lang="en-US" sz="3600" dirty="0">
              <a:solidFill>
                <a:schemeClr val="tx1"/>
              </a:solidFill>
            </a:endParaRPr>
          </a:p>
        </p:txBody>
      </p:sp>
    </p:spTree>
    <p:extLst>
      <p:ext uri="{BB962C8B-B14F-4D97-AF65-F5344CB8AC3E}">
        <p14:creationId xmlns:p14="http://schemas.microsoft.com/office/powerpoint/2010/main" val="12886039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000" dirty="0"/>
              <a:t>Order Materials for Newly Enrolled Students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50677" cy="4412489"/>
          </a:xfrm>
        </p:spPr>
        <p:txBody>
          <a:bodyPr>
            <a:normAutofit/>
          </a:bodyPr>
          <a:lstStyle/>
          <a:p>
            <a:pPr marL="457200" indent="-457200">
              <a:buFont typeface="Arial" panose="020B0604020202020204" pitchFamily="34" charset="0"/>
              <a:buChar char="•"/>
            </a:pPr>
            <a:r>
              <a:rPr lang="en-US" sz="3200" dirty="0"/>
              <a:t>A small overage is shipped to schools; check your shipment to determine if you have extra materials. </a:t>
            </a:r>
          </a:p>
          <a:p>
            <a:pPr marL="457200" indent="-457200">
              <a:buFont typeface="Arial" panose="020B0604020202020204" pitchFamily="34" charset="0"/>
              <a:buChar char="•"/>
            </a:pPr>
            <a:r>
              <a:rPr lang="en-US" sz="3200" dirty="0"/>
              <a:t>Order additional materials if the overage doesn’t cover your testing needs: </a:t>
            </a:r>
            <a:r>
              <a:rPr lang="en-US" sz="3200" dirty="0">
                <a:hlinkClick r:id="rId2"/>
              </a:rPr>
              <a:t>www.mcasservicecenter.com</a:t>
            </a:r>
            <a:endParaRPr lang="en-US" sz="3200" dirty="0"/>
          </a:p>
          <a:p>
            <a:pPr marL="457200" indent="-457200">
              <a:buFont typeface="Arial" panose="020B0604020202020204" pitchFamily="34" charset="0"/>
              <a:buChar char="•"/>
            </a:pPr>
            <a:r>
              <a:rPr lang="en-US" sz="3200" dirty="0"/>
              <a:t>Materials are shipped for receipt on the following business day if the order is received before 12:00 p.m. (two business days otherwise).</a:t>
            </a:r>
          </a:p>
          <a:p>
            <a:pPr marL="457200" indent="-457200">
              <a:buFont typeface="Arial" panose="020B0604020202020204" pitchFamily="34" charset="0"/>
              <a:buChar char="•"/>
            </a:pPr>
            <a:r>
              <a:rPr lang="en-US" sz="3200" dirty="0"/>
              <a:t>Remember to update the SR/PNP.</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77045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dirty="0"/>
              <a:t>Additional Preparations for PBT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8"/>
            <a:ext cx="10910776" cy="4493205"/>
          </a:xfrm>
        </p:spPr>
        <p:txBody>
          <a:bodyPr>
            <a:normAutofit/>
          </a:bodyPr>
          <a:lstStyle/>
          <a:p>
            <a:pPr marL="457200" indent="-457200">
              <a:buFont typeface="Arial" panose="020B0604020202020204" pitchFamily="34" charset="0"/>
              <a:buChar char="•"/>
            </a:pPr>
            <a:r>
              <a:rPr lang="en-US" sz="3200" dirty="0"/>
              <a:t>Additional resources for preparing students </a:t>
            </a:r>
          </a:p>
          <a:p>
            <a:pPr marL="914400" lvl="1" indent="-457200">
              <a:buFont typeface="Arial" panose="020B0604020202020204" pitchFamily="34" charset="0"/>
              <a:buChar char="•"/>
            </a:pPr>
            <a:r>
              <a:rPr lang="en-US" sz="2400" dirty="0">
                <a:solidFill>
                  <a:schemeClr val="tx1"/>
                </a:solidFill>
              </a:rPr>
              <a:t>Released PBT questions</a:t>
            </a:r>
          </a:p>
          <a:p>
            <a:pPr marL="1371600" lvl="2" indent="-457200">
              <a:buFont typeface="Arial" panose="020B0604020202020204" pitchFamily="34" charset="0"/>
              <a:buChar char="•"/>
            </a:pPr>
            <a:r>
              <a:rPr lang="en-US" sz="2200" dirty="0">
                <a:solidFill>
                  <a:schemeClr val="tx1"/>
                </a:solidFill>
                <a:hlinkClick r:id="rId2"/>
              </a:rPr>
              <a:t>www.doe.mass.edu/mcas/release.html </a:t>
            </a:r>
            <a:endParaRPr lang="en-US" sz="2200" dirty="0">
              <a:solidFill>
                <a:schemeClr val="tx1"/>
              </a:solidFill>
            </a:endParaRPr>
          </a:p>
          <a:p>
            <a:pPr marL="914400" lvl="1" indent="-457200">
              <a:buFont typeface="Arial" panose="020B0604020202020204" pitchFamily="34" charset="0"/>
              <a:buChar char="•"/>
            </a:pPr>
            <a:r>
              <a:rPr lang="en-US" sz="2400" dirty="0">
                <a:solidFill>
                  <a:schemeClr val="tx1"/>
                </a:solidFill>
              </a:rPr>
              <a:t>Gridded response guidelines for Mathematics </a:t>
            </a:r>
          </a:p>
          <a:p>
            <a:pPr marL="1371600" lvl="2" indent="-457200">
              <a:buFont typeface="Arial" panose="020B0604020202020204" pitchFamily="34" charset="0"/>
              <a:buChar char="•"/>
            </a:pPr>
            <a:r>
              <a:rPr lang="en-US" sz="2200" dirty="0">
                <a:solidFill>
                  <a:schemeClr val="tx1"/>
                </a:solidFill>
                <a:hlinkClick r:id="rId3"/>
              </a:rPr>
              <a:t>mcas.pearsonsupport.com/student </a:t>
            </a:r>
            <a:endParaRPr lang="en-US" sz="2200" dirty="0">
              <a:solidFill>
                <a:schemeClr val="tx1"/>
              </a:solidFill>
            </a:endParaRPr>
          </a:p>
          <a:p>
            <a:pPr marL="457200" indent="-457200">
              <a:buFont typeface="Arial" panose="020B0604020202020204" pitchFamily="34" charset="0"/>
              <a:buChar char="•"/>
            </a:pPr>
            <a:r>
              <a:rPr lang="en-US" sz="3200" dirty="0"/>
              <a:t>PBT edition of the student questionnaire </a:t>
            </a:r>
          </a:p>
          <a:p>
            <a:pPr marL="457200" indent="-457200">
              <a:buFont typeface="Arial" panose="020B0604020202020204" pitchFamily="34" charset="0"/>
              <a:buChar char="•"/>
            </a:pPr>
            <a:r>
              <a:rPr lang="en-US" sz="3200" dirty="0"/>
              <a:t>Tools available for students taking Mathematics and STE </a:t>
            </a:r>
          </a:p>
          <a:p>
            <a:pPr marL="914400" lvl="1" indent="-457200">
              <a:buFont typeface="Arial" panose="020B0604020202020204" pitchFamily="34" charset="0"/>
              <a:buChar char="•"/>
            </a:pPr>
            <a:r>
              <a:rPr lang="en-US" sz="2400" dirty="0">
                <a:solidFill>
                  <a:schemeClr val="tx1"/>
                </a:solidFill>
              </a:rPr>
              <a:t>Lists on pages 85–87 of the PAM </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5125251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1137490" cy="866793"/>
          </a:xfrm>
        </p:spPr>
        <p:txBody>
          <a:bodyPr>
            <a:noAutofit/>
          </a:bodyPr>
          <a:lstStyle/>
          <a:p>
            <a:r>
              <a:rPr lang="en-US" sz="5000" dirty="0"/>
              <a:t>Steps During and After Testing for PBT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31013" cy="4441986"/>
          </a:xfrm>
        </p:spPr>
        <p:txBody>
          <a:bodyPr>
            <a:normAutofit/>
          </a:bodyPr>
          <a:lstStyle/>
          <a:p>
            <a:pPr marL="457200" indent="-457200">
              <a:buFont typeface="Arial" panose="020B0604020202020204" pitchFamily="34" charset="0"/>
              <a:buChar char="•"/>
            </a:pPr>
            <a:r>
              <a:rPr lang="en-US" sz="3200" dirty="0"/>
              <a:t>After each test session, verify that all materials have been returned to you. </a:t>
            </a:r>
          </a:p>
          <a:p>
            <a:pPr marL="914400" lvl="1" indent="-457200">
              <a:buFont typeface="Arial" panose="020B0604020202020204" pitchFamily="34" charset="0"/>
              <a:buChar char="•"/>
            </a:pPr>
            <a:r>
              <a:rPr lang="en-US" sz="2400" dirty="0">
                <a:solidFill>
                  <a:schemeClr val="tx1"/>
                </a:solidFill>
              </a:rPr>
              <a:t>Independently count materials after test administrator counts materials.</a:t>
            </a:r>
          </a:p>
          <a:p>
            <a:pPr marL="457200" indent="-457200">
              <a:buFont typeface="Arial" panose="020B0604020202020204" pitchFamily="34" charset="0"/>
              <a:buChar char="•"/>
            </a:pPr>
            <a:r>
              <a:rPr lang="en-US" sz="3200" dirty="0"/>
              <a:t>Double-check central storage area.</a:t>
            </a:r>
          </a:p>
          <a:p>
            <a:pPr marL="914400" lvl="1" indent="-457200">
              <a:buFont typeface="Arial" panose="020B0604020202020204" pitchFamily="34" charset="0"/>
              <a:buChar char="•"/>
            </a:pPr>
            <a:r>
              <a:rPr lang="en-US" sz="2400" dirty="0">
                <a:solidFill>
                  <a:schemeClr val="tx1"/>
                </a:solidFill>
              </a:rPr>
              <a:t>In the bottom of a bin and in between file folders </a:t>
            </a:r>
          </a:p>
          <a:p>
            <a:pPr marL="457200" indent="-457200">
              <a:buFont typeface="Arial" panose="020B0604020202020204" pitchFamily="34" charset="0"/>
              <a:buChar char="•"/>
            </a:pPr>
            <a:r>
              <a:rPr lang="en-US" sz="3200" dirty="0"/>
              <a:t>Find original shipping cartons to return materials.</a:t>
            </a:r>
          </a:p>
          <a:p>
            <a:pPr marL="457200" indent="-457200">
              <a:buFont typeface="Arial" panose="020B0604020202020204" pitchFamily="34" charset="0"/>
              <a:buChar char="•"/>
            </a:pPr>
            <a:r>
              <a:rPr lang="en-US" sz="3200" dirty="0"/>
              <a:t>See the PAM for packing instructions and lists of materials for school files, to recycle/discard, and to securely destroy.</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8265998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3800" dirty="0"/>
              <a:t>Important Reminders for Packing PBT Materials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363369"/>
            <a:ext cx="10990006" cy="5112287"/>
          </a:xfrm>
        </p:spPr>
        <p:txBody>
          <a:bodyPr>
            <a:normAutofit fontScale="92500"/>
          </a:bodyPr>
          <a:lstStyle/>
          <a:p>
            <a:pPr marL="457200" indent="-457200">
              <a:buFont typeface="Arial" panose="020B0604020202020204" pitchFamily="34" charset="0"/>
              <a:buChar char="•"/>
            </a:pPr>
            <a:r>
              <a:rPr lang="en-US" sz="2400" dirty="0"/>
              <a:t>Review “Special Instructions” included with Braille, and large-print materials to avoid problems with scoring.</a:t>
            </a:r>
          </a:p>
          <a:p>
            <a:pPr marL="457200" indent="-457200">
              <a:buFont typeface="Arial" panose="020B0604020202020204" pitchFamily="34" charset="0"/>
              <a:buChar char="•"/>
            </a:pPr>
            <a:r>
              <a:rPr lang="en-US" sz="2400" dirty="0"/>
              <a:t>Review tables in the PAM on pages 93 and 94 to determine whether to assign booklets for students, and instructions on student information on booklet covers. </a:t>
            </a:r>
          </a:p>
          <a:p>
            <a:pPr marL="457200" indent="-457200">
              <a:buFont typeface="Arial" panose="020B0604020202020204" pitchFamily="34" charset="0"/>
              <a:buChar char="•"/>
            </a:pPr>
            <a:r>
              <a:rPr lang="en-US" sz="2400" i="1" dirty="0"/>
              <a:t>If necessary, </a:t>
            </a:r>
            <a:r>
              <a:rPr lang="en-US" sz="2400" dirty="0"/>
              <a:t>return the following materials in the Special Handling Envelope:</a:t>
            </a:r>
          </a:p>
          <a:p>
            <a:pPr marL="914400" lvl="1" indent="-457200">
              <a:buFont typeface="Arial" panose="020B0604020202020204" pitchFamily="34" charset="0"/>
              <a:buChar char="•"/>
            </a:pPr>
            <a:r>
              <a:rPr lang="en-US" dirty="0">
                <a:solidFill>
                  <a:schemeClr val="tx1"/>
                </a:solidFill>
              </a:rPr>
              <a:t>All large-print booklets, along with corresponding standard booklets with transcribed work</a:t>
            </a:r>
          </a:p>
          <a:p>
            <a:pPr marL="914400" lvl="1" indent="-457200">
              <a:buFont typeface="Arial" panose="020B0604020202020204" pitchFamily="34" charset="0"/>
              <a:buChar char="•"/>
            </a:pPr>
            <a:r>
              <a:rPr lang="en-US" dirty="0">
                <a:solidFill>
                  <a:schemeClr val="tx1"/>
                </a:solidFill>
              </a:rPr>
              <a:t>Typed responses, printed and slipped inside standard booklets (see pages 122–124 of the PAM for the header information for each page).</a:t>
            </a:r>
          </a:p>
          <a:p>
            <a:pPr marL="457200" indent="-457200">
              <a:buFont typeface="Arial" panose="020B0604020202020204" pitchFamily="34" charset="0"/>
              <a:buChar char="•"/>
            </a:pPr>
            <a:r>
              <a:rPr lang="en-US" sz="2400" i="1" dirty="0"/>
              <a:t>If necessary, </a:t>
            </a:r>
            <a:r>
              <a:rPr lang="en-US" sz="2400" dirty="0"/>
              <a:t>return booklets that should not be scored in the Void Envelope.</a:t>
            </a:r>
          </a:p>
          <a:p>
            <a:pPr marL="914400" lvl="1" indent="-457200">
              <a:buFont typeface="Arial" panose="020B0604020202020204" pitchFamily="34" charset="0"/>
              <a:buChar char="•"/>
            </a:pPr>
            <a:r>
              <a:rPr lang="en-US" dirty="0">
                <a:solidFill>
                  <a:schemeClr val="tx1"/>
                </a:solidFill>
              </a:rPr>
              <a:t>Fill in “void booklet” circle on outside back cover (follow transcription instructions if needed). </a:t>
            </a:r>
          </a:p>
          <a:p>
            <a:pPr marL="457200" indent="-457200">
              <a:buFont typeface="Arial" panose="020B0604020202020204" pitchFamily="34" charset="0"/>
              <a:buChar char="•"/>
            </a:pPr>
            <a:r>
              <a:rPr lang="en-US" sz="2400" dirty="0"/>
              <a:t>Return all other used and unused booklets (except for Braille) in the Return Envelope marked with the corresponding subject.</a:t>
            </a:r>
          </a:p>
          <a:p>
            <a:pPr marL="457200" indent="-457200">
              <a:buFont typeface="Arial" panose="020B0604020202020204" pitchFamily="34" charset="0"/>
              <a:buChar char="•"/>
            </a:pPr>
            <a:r>
              <a:rPr lang="en-US" sz="2400" dirty="0">
                <a:solidFill>
                  <a:schemeClr val="tx1"/>
                </a:solidFill>
              </a:rPr>
              <a:t>All materials will be shipped </a:t>
            </a:r>
            <a:r>
              <a:rPr lang="en-US" sz="2400" dirty="0"/>
              <a:t>back to the contractor in their original packing cartons.</a:t>
            </a:r>
            <a:endParaRPr lang="en-US" sz="1600" dirty="0">
              <a:solidFill>
                <a:schemeClr val="tx1"/>
              </a:solidFill>
            </a:endParaRPr>
          </a:p>
        </p:txBody>
      </p:sp>
    </p:spTree>
    <p:extLst>
      <p:ext uri="{BB962C8B-B14F-4D97-AF65-F5344CB8AC3E}">
        <p14:creationId xmlns:p14="http://schemas.microsoft.com/office/powerpoint/2010/main" val="29583680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dirty="0"/>
              <a:t>The Return Shipment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446028"/>
            <a:ext cx="10950676" cy="4669637"/>
          </a:xfrm>
        </p:spPr>
        <p:txBody>
          <a:bodyPr>
            <a:normAutofit fontScale="92500" lnSpcReduction="20000"/>
          </a:bodyPr>
          <a:lstStyle/>
          <a:p>
            <a:pPr marL="457200" indent="-457200">
              <a:buFont typeface="Arial" panose="020B0604020202020204" pitchFamily="34" charset="0"/>
              <a:buChar char="•"/>
            </a:pPr>
            <a:r>
              <a:rPr lang="en-US" sz="3200" dirty="0"/>
              <a:t>Complete the Materials Summary and retain it for school files. </a:t>
            </a:r>
          </a:p>
          <a:p>
            <a:pPr marL="914400" lvl="1" indent="-457200">
              <a:buFont typeface="Arial" panose="020B0604020202020204" pitchFamily="34" charset="0"/>
              <a:buChar char="•"/>
            </a:pPr>
            <a:r>
              <a:rPr lang="en-US" sz="2600" dirty="0">
                <a:solidFill>
                  <a:schemeClr val="tx1"/>
                </a:solidFill>
              </a:rPr>
              <a:t>Reconcile quantities of secure materials received vs. returned.</a:t>
            </a:r>
          </a:p>
          <a:p>
            <a:pPr marL="457200" indent="-457200">
              <a:buFont typeface="Arial" panose="020B0604020202020204" pitchFamily="34" charset="0"/>
              <a:buChar char="•"/>
            </a:pPr>
            <a:r>
              <a:rPr lang="en-US" sz="3200" dirty="0"/>
              <a:t>Maintain security of materials while preparing for pickup.</a:t>
            </a:r>
          </a:p>
          <a:p>
            <a:pPr marL="914400" lvl="1" indent="-457200">
              <a:buFont typeface="Arial" panose="020B0604020202020204" pitchFamily="34" charset="0"/>
              <a:buChar char="•"/>
            </a:pPr>
            <a:r>
              <a:rPr lang="en-US" sz="2600" dirty="0">
                <a:solidFill>
                  <a:schemeClr val="tx1"/>
                </a:solidFill>
              </a:rPr>
              <a:t>Use correct UPS labels.</a:t>
            </a:r>
          </a:p>
          <a:p>
            <a:pPr marL="914400" lvl="1" indent="-457200">
              <a:buFont typeface="Arial" panose="020B0604020202020204" pitchFamily="34" charset="0"/>
              <a:buChar char="•"/>
            </a:pPr>
            <a:r>
              <a:rPr lang="en-US" sz="2600" dirty="0">
                <a:solidFill>
                  <a:schemeClr val="tx1"/>
                </a:solidFill>
              </a:rPr>
              <a:t>Do not take materials to UPS or remove from building.</a:t>
            </a:r>
          </a:p>
          <a:p>
            <a:pPr marL="914400" lvl="1" indent="-457200">
              <a:buFont typeface="Arial" panose="020B0604020202020204" pitchFamily="34" charset="0"/>
              <a:buChar char="•"/>
            </a:pPr>
            <a:r>
              <a:rPr lang="en-US" sz="2600" dirty="0">
                <a:solidFill>
                  <a:schemeClr val="tx1"/>
                </a:solidFill>
              </a:rPr>
              <a:t>Do not leave materials unattended.</a:t>
            </a:r>
          </a:p>
          <a:p>
            <a:pPr marL="457200" indent="-457200">
              <a:buFont typeface="Arial" panose="020B0604020202020204" pitchFamily="34" charset="0"/>
              <a:buChar char="•"/>
            </a:pPr>
            <a:r>
              <a:rPr lang="en-US" sz="3200" dirty="0"/>
              <a:t>Prescheduled automatic pickups</a:t>
            </a:r>
          </a:p>
          <a:p>
            <a:pPr marL="914400" lvl="1" indent="-457200">
              <a:buFont typeface="Arial" panose="020B0604020202020204" pitchFamily="34" charset="0"/>
              <a:buChar char="•"/>
            </a:pPr>
            <a:r>
              <a:rPr lang="en-US" sz="2600" dirty="0">
                <a:solidFill>
                  <a:schemeClr val="tx1"/>
                </a:solidFill>
              </a:rPr>
              <a:t>A UPS driver will automatically come to the school on the pickup deadline date for each administration. Schedule earlier pickup if ready.</a:t>
            </a:r>
          </a:p>
          <a:p>
            <a:pPr marL="1371600" lvl="2" indent="-457200">
              <a:buFont typeface="Arial" panose="020B0604020202020204" pitchFamily="34" charset="0"/>
              <a:buChar char="•"/>
            </a:pPr>
            <a:r>
              <a:rPr lang="en-US" sz="2300" dirty="0">
                <a:solidFill>
                  <a:schemeClr val="tx1"/>
                </a:solidFill>
              </a:rPr>
              <a:t>Grades 3–8 ELA: </a:t>
            </a:r>
            <a:r>
              <a:rPr lang="en-US" sz="2300" b="1" dirty="0">
                <a:solidFill>
                  <a:schemeClr val="tx1"/>
                </a:solidFill>
              </a:rPr>
              <a:t>April 30</a:t>
            </a:r>
            <a:r>
              <a:rPr lang="en-US" sz="2300" dirty="0">
                <a:solidFill>
                  <a:schemeClr val="tx1"/>
                </a:solidFill>
              </a:rPr>
              <a:t>; Grades 3–8 Math/STE: </a:t>
            </a:r>
            <a:r>
              <a:rPr lang="en-US" sz="2300" b="1" dirty="0">
                <a:solidFill>
                  <a:schemeClr val="tx1"/>
                </a:solidFill>
              </a:rPr>
              <a:t>May 29</a:t>
            </a:r>
          </a:p>
          <a:p>
            <a:pPr marL="1371600" lvl="2" indent="-457200">
              <a:buFont typeface="Arial" panose="020B0604020202020204" pitchFamily="34" charset="0"/>
              <a:buChar char="•"/>
            </a:pPr>
            <a:r>
              <a:rPr lang="en-US" sz="2300" dirty="0">
                <a:solidFill>
                  <a:schemeClr val="tx1"/>
                </a:solidFill>
              </a:rPr>
              <a:t>Grade 10 ELA: </a:t>
            </a:r>
            <a:r>
              <a:rPr lang="en-US" sz="2300" b="1" dirty="0">
                <a:solidFill>
                  <a:schemeClr val="tx1"/>
                </a:solidFill>
              </a:rPr>
              <a:t>April 8</a:t>
            </a:r>
          </a:p>
          <a:p>
            <a:pPr marL="1371600" lvl="2" indent="-457200">
              <a:buFont typeface="Arial" panose="020B0604020202020204" pitchFamily="34" charset="0"/>
              <a:buChar char="•"/>
            </a:pPr>
            <a:r>
              <a:rPr lang="en-US" sz="2300" dirty="0">
                <a:solidFill>
                  <a:schemeClr val="tx1"/>
                </a:solidFill>
              </a:rPr>
              <a:t>Grade 10 Mathematics: </a:t>
            </a:r>
            <a:r>
              <a:rPr lang="en-US" sz="2300" b="1" dirty="0">
                <a:solidFill>
                  <a:schemeClr val="tx1"/>
                </a:solidFill>
              </a:rPr>
              <a:t>May 31 </a:t>
            </a:r>
          </a:p>
          <a:p>
            <a:pPr marL="1371600" lvl="2" indent="-457200">
              <a:buFont typeface="Arial" panose="020B0604020202020204" pitchFamily="34" charset="0"/>
              <a:buChar char="•"/>
            </a:pPr>
            <a:r>
              <a:rPr lang="en-US" sz="2300" dirty="0">
                <a:solidFill>
                  <a:schemeClr val="tx1"/>
                </a:solidFill>
              </a:rPr>
              <a:t>High School Science: </a:t>
            </a:r>
            <a:r>
              <a:rPr lang="en-US" sz="2300" b="1" dirty="0">
                <a:solidFill>
                  <a:schemeClr val="tx1"/>
                </a:solidFill>
              </a:rPr>
              <a:t>June 14</a:t>
            </a:r>
          </a:p>
        </p:txBody>
      </p:sp>
    </p:spTree>
    <p:extLst>
      <p:ext uri="{BB962C8B-B14F-4D97-AF65-F5344CB8AC3E}">
        <p14:creationId xmlns:p14="http://schemas.microsoft.com/office/powerpoint/2010/main" val="31443531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dirty="0"/>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dirty="0"/>
              <a:t>Use the “Q&amp;A” feature to ask questions. </a:t>
            </a:r>
          </a:p>
        </p:txBody>
      </p:sp>
      <p:pic>
        <p:nvPicPr>
          <p:cNvPr id="8" name="Picture 7">
            <a:extLst>
              <a:ext uri="{FF2B5EF4-FFF2-40B4-BE49-F238E27FC236}">
                <a16:creationId xmlns:a16="http://schemas.microsoft.com/office/drawing/2014/main" id="{83FD7DEC-23CD-43F4-9881-CE1F7DD19B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4065670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91AB-F5D0-F531-522C-600F46EAC0B4}"/>
              </a:ext>
            </a:extLst>
          </p:cNvPr>
          <p:cNvSpPr>
            <a:spLocks noGrp="1"/>
          </p:cNvSpPr>
          <p:nvPr>
            <p:ph type="title"/>
          </p:nvPr>
        </p:nvSpPr>
        <p:spPr/>
        <p:txBody>
          <a:bodyPr>
            <a:normAutofit fontScale="90000"/>
          </a:bodyPr>
          <a:lstStyle/>
          <a:p>
            <a:pPr defTabSz="796925"/>
            <a:r>
              <a:rPr lang="en-US" dirty="0"/>
              <a:t>7. Competency Determination Graduation Requirements </a:t>
            </a:r>
          </a:p>
        </p:txBody>
      </p:sp>
    </p:spTree>
    <p:extLst>
      <p:ext uri="{BB962C8B-B14F-4D97-AF65-F5344CB8AC3E}">
        <p14:creationId xmlns:p14="http://schemas.microsoft.com/office/powerpoint/2010/main" val="21550049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42452" y="382343"/>
            <a:ext cx="11385754" cy="866793"/>
          </a:xfrm>
        </p:spPr>
        <p:txBody>
          <a:bodyPr>
            <a:noAutofit/>
          </a:bodyPr>
          <a:lstStyle/>
          <a:p>
            <a:r>
              <a:rPr lang="en-US" sz="3800" dirty="0"/>
              <a:t>Competency Determination (CD) graduation requirements differ by class.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249136"/>
            <a:ext cx="10911348" cy="4481315"/>
          </a:xfrm>
        </p:spPr>
        <p:txBody>
          <a:bodyPr>
            <a:noAutofit/>
          </a:bodyPr>
          <a:lstStyle/>
          <a:p>
            <a:pPr marL="457200" indent="-457200">
              <a:buFont typeface="Arial" panose="020B0604020202020204" pitchFamily="34" charset="0"/>
              <a:buChar char="•"/>
            </a:pPr>
            <a:r>
              <a:rPr lang="en-US" sz="3200" b="1" dirty="0"/>
              <a:t>Interim CD</a:t>
            </a:r>
            <a:r>
              <a:rPr lang="en-US" sz="3200" dirty="0"/>
              <a:t> for ELA, Mathematics, and STE for the Classes of 2024 and 2025</a:t>
            </a:r>
          </a:p>
          <a:p>
            <a:pPr marL="914400" lvl="1" indent="-457200">
              <a:buFont typeface="Arial" panose="020B0604020202020204" pitchFamily="34" charset="0"/>
              <a:buChar char="•"/>
            </a:pPr>
            <a:r>
              <a:rPr kumimoji="0" lang="en-US" altLang="en-US" sz="2800" b="0" i="0" u="none" strike="noStrike" cap="none" normalizeH="0" baseline="0" dirty="0">
                <a:ln>
                  <a:noFill/>
                </a:ln>
                <a:solidFill>
                  <a:srgbClr val="222222"/>
                </a:solidFill>
                <a:effectLst/>
                <a:cs typeface="Arial" panose="020B0604020202020204" pitchFamily="34" charset="0"/>
              </a:rPr>
              <a:t>The passing standard for the classes of 2024 and 2025 are set at a level of achievement that has been established as equivalent to the standard on the legacy MCAS tests. </a:t>
            </a:r>
          </a:p>
          <a:p>
            <a:pPr marL="914400" lvl="1" indent="-457200">
              <a:buFont typeface="Arial" panose="020B0604020202020204" pitchFamily="34" charset="0"/>
              <a:buChar char="•"/>
            </a:pPr>
            <a:r>
              <a:rPr kumimoji="0" lang="en-US" altLang="en-US" sz="2800" b="0" i="0" u="none" strike="noStrike" cap="none" normalizeH="0" baseline="0" dirty="0">
                <a:ln>
                  <a:noFill/>
                </a:ln>
                <a:solidFill>
                  <a:srgbClr val="222222"/>
                </a:solidFill>
                <a:effectLst/>
                <a:cs typeface="Arial" panose="020B0604020202020204" pitchFamily="34" charset="0"/>
              </a:rPr>
              <a:t>Some students may score in the Not Meeting Expectations level, but their scaled score is high enough to earn the CD in that subject.</a:t>
            </a:r>
          </a:p>
          <a:p>
            <a:pPr marL="1371600" lvl="2" indent="-457200">
              <a:buFont typeface="Arial" panose="020B0604020202020204" pitchFamily="34" charset="0"/>
              <a:buChar char="•"/>
            </a:pPr>
            <a:r>
              <a:rPr kumimoji="0" lang="en-US" altLang="en-US" sz="2800" b="0" i="0" u="none" strike="noStrike" cap="none" normalizeH="0" baseline="0" dirty="0">
                <a:ln>
                  <a:noFill/>
                </a:ln>
                <a:solidFill>
                  <a:srgbClr val="222222"/>
                </a:solidFill>
                <a:effectLst/>
                <a:cs typeface="Arial" panose="020B0604020202020204" pitchFamily="34" charset="0"/>
              </a:rPr>
              <a:t>See the </a:t>
            </a:r>
            <a:r>
              <a:rPr kumimoji="0" lang="en-US" altLang="en-US" sz="2800" b="0" i="0" u="none" strike="noStrike" cap="none" normalizeH="0" baseline="0" dirty="0">
                <a:ln>
                  <a:noFill/>
                </a:ln>
                <a:solidFill>
                  <a:srgbClr val="0060C7"/>
                </a:solidFill>
                <a:effectLst/>
                <a:cs typeface="Arial" panose="020B0604020202020204" pitchFamily="34" charset="0"/>
                <a:hlinkClick r:id="rId2" tooltip="External Link, Opens in New Window"/>
              </a:rPr>
              <a:t>Sept. 22, 2022 edition of the Student Assessment Update</a:t>
            </a:r>
            <a:r>
              <a:rPr lang="en-US" altLang="en-US" sz="2800" dirty="0">
                <a:solidFill>
                  <a:srgbClr val="222222"/>
                </a:solidFill>
              </a:rPr>
              <a:t> </a:t>
            </a:r>
            <a:r>
              <a:rPr kumimoji="0" lang="en-US" altLang="en-US" sz="2800" b="0" i="0" u="none" strike="noStrike" cap="none" normalizeH="0" baseline="0" dirty="0">
                <a:ln>
                  <a:noFill/>
                </a:ln>
                <a:solidFill>
                  <a:srgbClr val="222222"/>
                </a:solidFill>
                <a:effectLst/>
                <a:cs typeface="Arial" panose="020B0604020202020204" pitchFamily="34" charset="0"/>
              </a:rPr>
              <a:t>for a visual representation of this.</a:t>
            </a:r>
            <a:endParaRPr kumimoji="0" lang="en-US" altLang="en-US" sz="2800" b="0" i="0" u="none" strike="noStrike" cap="none" normalizeH="0" baseline="0" dirty="0">
              <a:ln>
                <a:noFill/>
              </a:ln>
              <a:solidFill>
                <a:schemeClr val="tx1"/>
              </a:solidFill>
              <a:effectLst/>
              <a:cs typeface="Arial" panose="020B0604020202020204" pitchFamily="34" charset="0"/>
            </a:endParaRPr>
          </a:p>
          <a:p>
            <a:pPr marL="457200" indent="-457200">
              <a:buFont typeface="Arial" panose="020B0604020202020204" pitchFamily="34" charset="0"/>
              <a:buChar char="•"/>
            </a:pPr>
            <a:r>
              <a:rPr lang="en-US" sz="3200" b="1" dirty="0">
                <a:hlinkClick r:id="rId3"/>
              </a:rPr>
              <a:t>www.doe.mass.edu/mcas/graduation.html </a:t>
            </a:r>
            <a:endParaRPr lang="en-US" sz="3200" b="1" dirty="0"/>
          </a:p>
        </p:txBody>
      </p:sp>
    </p:spTree>
    <p:extLst>
      <p:ext uri="{BB962C8B-B14F-4D97-AF65-F5344CB8AC3E}">
        <p14:creationId xmlns:p14="http://schemas.microsoft.com/office/powerpoint/2010/main" val="13651776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68795"/>
            <a:ext cx="10515600" cy="866793"/>
          </a:xfrm>
        </p:spPr>
        <p:txBody>
          <a:bodyPr>
            <a:noAutofit/>
          </a:bodyPr>
          <a:lstStyle/>
          <a:p>
            <a:r>
              <a:rPr lang="en-US" sz="3400" dirty="0"/>
              <a:t>CD Requirements for the Classes of 2024 and 2025</a:t>
            </a:r>
          </a:p>
        </p:txBody>
      </p:sp>
      <p:graphicFrame>
        <p:nvGraphicFramePr>
          <p:cNvPr id="3" name="Table 2">
            <a:extLst>
              <a:ext uri="{FF2B5EF4-FFF2-40B4-BE49-F238E27FC236}">
                <a16:creationId xmlns:a16="http://schemas.microsoft.com/office/drawing/2014/main" id="{0D9226A9-8454-28F0-1D96-E2E54AB7571E}"/>
              </a:ext>
            </a:extLst>
          </p:cNvPr>
          <p:cNvGraphicFramePr>
            <a:graphicFrameLocks noGrp="1"/>
          </p:cNvGraphicFramePr>
          <p:nvPr>
            <p:extLst>
              <p:ext uri="{D42A27DB-BD31-4B8C-83A1-F6EECF244321}">
                <p14:modId xmlns:p14="http://schemas.microsoft.com/office/powerpoint/2010/main" val="1368837077"/>
              </p:ext>
            </p:extLst>
          </p:nvPr>
        </p:nvGraphicFramePr>
        <p:xfrm>
          <a:off x="355460" y="965084"/>
          <a:ext cx="11481080" cy="3794264"/>
        </p:xfrm>
        <a:graphic>
          <a:graphicData uri="http://schemas.openxmlformats.org/drawingml/2006/table">
            <a:tbl>
              <a:tblPr firstRow="1"/>
              <a:tblGrid>
                <a:gridCol w="1148108">
                  <a:extLst>
                    <a:ext uri="{9D8B030D-6E8A-4147-A177-3AD203B41FA5}">
                      <a16:colId xmlns:a16="http://schemas.microsoft.com/office/drawing/2014/main" val="3539246747"/>
                    </a:ext>
                  </a:extLst>
                </a:gridCol>
                <a:gridCol w="5497000">
                  <a:extLst>
                    <a:ext uri="{9D8B030D-6E8A-4147-A177-3AD203B41FA5}">
                      <a16:colId xmlns:a16="http://schemas.microsoft.com/office/drawing/2014/main" val="2241926429"/>
                    </a:ext>
                  </a:extLst>
                </a:gridCol>
                <a:gridCol w="4835972">
                  <a:extLst>
                    <a:ext uri="{9D8B030D-6E8A-4147-A177-3AD203B41FA5}">
                      <a16:colId xmlns:a16="http://schemas.microsoft.com/office/drawing/2014/main" val="1320295725"/>
                    </a:ext>
                  </a:extLst>
                </a:gridCol>
              </a:tblGrid>
              <a:tr h="289317">
                <a:tc>
                  <a:txBody>
                    <a:bodyPr/>
                    <a:lstStyle/>
                    <a:p>
                      <a:pPr algn="ctr" fontAlgn="b"/>
                      <a:r>
                        <a:rPr lang="en-US" sz="1800" b="1" dirty="0">
                          <a:effectLst/>
                          <a:latin typeface="Arial" panose="020B0604020202020204" pitchFamily="34" charset="0"/>
                          <a:cs typeface="Arial" panose="020B0604020202020204" pitchFamily="34" charset="0"/>
                        </a:rPr>
                        <a:t>Subject</a:t>
                      </a:r>
                    </a:p>
                  </a:txBody>
                  <a:tcPr marL="57026" marR="57026" marT="28513" marB="28513"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b"/>
                      <a:r>
                        <a:rPr lang="en-US" sz="1800" b="1" dirty="0">
                          <a:effectLst/>
                          <a:latin typeface="Arial" panose="020B0604020202020204" pitchFamily="34" charset="0"/>
                          <a:cs typeface="Arial" panose="020B0604020202020204" pitchFamily="34" charset="0"/>
                        </a:rPr>
                        <a:t>Option 1</a:t>
                      </a:r>
                    </a:p>
                  </a:txBody>
                  <a:tcPr marL="57026" marR="57026" marT="28513" marB="28513"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b"/>
                      <a:r>
                        <a:rPr lang="en-US" sz="1800" b="1" dirty="0">
                          <a:effectLst/>
                          <a:latin typeface="Arial" panose="020B0604020202020204" pitchFamily="34" charset="0"/>
                          <a:cs typeface="Arial" panose="020B0604020202020204" pitchFamily="34" charset="0"/>
                        </a:rPr>
                        <a:t>Option 2</a:t>
                      </a:r>
                    </a:p>
                  </a:txBody>
                  <a:tcPr marL="57026" marR="57026" marT="28513" marB="28513"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82565919"/>
                  </a:ext>
                </a:extLst>
              </a:tr>
              <a:tr h="745915">
                <a:tc>
                  <a:txBody>
                    <a:bodyPr/>
                    <a:lstStyle/>
                    <a:p>
                      <a:pPr algn="l" fontAlgn="t"/>
                      <a:r>
                        <a:rPr lang="en-US" sz="1800" b="1" dirty="0">
                          <a:effectLst/>
                          <a:latin typeface="Arial" panose="020B0604020202020204" pitchFamily="34" charset="0"/>
                          <a:cs typeface="Arial" panose="020B0604020202020204" pitchFamily="34" charset="0"/>
                        </a:rPr>
                        <a:t>ELA</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1800" dirty="0">
                          <a:effectLst/>
                          <a:latin typeface="Arial" panose="020B0604020202020204" pitchFamily="34" charset="0"/>
                          <a:cs typeface="Arial" panose="020B0604020202020204" pitchFamily="34" charset="0"/>
                        </a:rPr>
                        <a:t>Earn a score of </a:t>
                      </a:r>
                      <a:r>
                        <a:rPr lang="en-US" sz="1800" b="1" dirty="0">
                          <a:effectLst/>
                          <a:latin typeface="Arial" panose="020B0604020202020204" pitchFamily="34" charset="0"/>
                          <a:cs typeface="Arial" panose="020B0604020202020204" pitchFamily="34" charset="0"/>
                        </a:rPr>
                        <a:t>472</a:t>
                      </a:r>
                      <a:r>
                        <a:rPr lang="en-US" sz="1800" dirty="0">
                          <a:effectLst/>
                          <a:latin typeface="Arial" panose="020B0604020202020204" pitchFamily="34" charset="0"/>
                          <a:cs typeface="Arial" panose="020B0604020202020204" pitchFamily="34" charset="0"/>
                        </a:rPr>
                        <a:t> or higher</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1800" dirty="0">
                          <a:solidFill>
                            <a:srgbClr val="222222"/>
                          </a:solidFill>
                          <a:effectLst/>
                          <a:latin typeface="Arial" panose="020B0604020202020204" pitchFamily="34" charset="0"/>
                          <a:cs typeface="Arial" panose="020B0604020202020204" pitchFamily="34" charset="0"/>
                        </a:rPr>
                        <a:t>Earn a score of </a:t>
                      </a:r>
                      <a:r>
                        <a:rPr lang="en-US" sz="1800" b="1" dirty="0">
                          <a:solidFill>
                            <a:srgbClr val="222222"/>
                          </a:solidFill>
                          <a:effectLst/>
                          <a:latin typeface="Arial" panose="020B0604020202020204" pitchFamily="34" charset="0"/>
                          <a:cs typeface="Arial" panose="020B0604020202020204" pitchFamily="34" charset="0"/>
                        </a:rPr>
                        <a:t>455–471</a:t>
                      </a:r>
                      <a:endParaRPr lang="en-US" sz="1800" dirty="0">
                        <a:solidFill>
                          <a:srgbClr val="222222"/>
                        </a:solidFill>
                        <a:effectLst/>
                        <a:latin typeface="Arial" panose="020B0604020202020204" pitchFamily="34" charset="0"/>
                        <a:cs typeface="Arial" panose="020B0604020202020204" pitchFamily="34" charset="0"/>
                      </a:endParaRPr>
                    </a:p>
                    <a:p>
                      <a:pPr fontAlgn="t"/>
                      <a:r>
                        <a:rPr lang="en-US" sz="1800" dirty="0">
                          <a:solidFill>
                            <a:srgbClr val="222222"/>
                          </a:solidFill>
                          <a:effectLst/>
                          <a:latin typeface="Arial" panose="020B0604020202020204" pitchFamily="34" charset="0"/>
                          <a:cs typeface="Arial" panose="020B0604020202020204" pitchFamily="34" charset="0"/>
                        </a:rPr>
                        <a:t>and</a:t>
                      </a:r>
                    </a:p>
                    <a:p>
                      <a:pPr fontAlgn="t"/>
                      <a:r>
                        <a:rPr lang="en-US" sz="1800" dirty="0">
                          <a:solidFill>
                            <a:srgbClr val="222222"/>
                          </a:solidFill>
                          <a:effectLst/>
                          <a:latin typeface="Arial" panose="020B0604020202020204" pitchFamily="34" charset="0"/>
                          <a:cs typeface="Arial" panose="020B0604020202020204" pitchFamily="34" charset="0"/>
                        </a:rPr>
                        <a:t>Fulfill the requirements of an </a:t>
                      </a:r>
                      <a:r>
                        <a:rPr lang="en-US" sz="1800" u="none" strike="noStrike" dirty="0">
                          <a:solidFill>
                            <a:srgbClr val="0060C7"/>
                          </a:solidFill>
                          <a:effectLst/>
                          <a:latin typeface="Arial" panose="020B0604020202020204" pitchFamily="34" charset="0"/>
                          <a:cs typeface="Arial" panose="020B0604020202020204" pitchFamily="34" charset="0"/>
                          <a:hlinkClick r:id="rId2"/>
                        </a:rPr>
                        <a:t>Educational Proficiency Plan</a:t>
                      </a:r>
                      <a:endParaRPr lang="en-US" sz="1800" dirty="0">
                        <a:solidFill>
                          <a:srgbClr val="222222"/>
                        </a:solidFill>
                        <a:effectLst/>
                        <a:latin typeface="Arial" panose="020B0604020202020204" pitchFamily="34" charset="0"/>
                        <a:cs typeface="Arial" panose="020B0604020202020204" pitchFamily="34" charset="0"/>
                      </a:endParaRP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94208289"/>
                  </a:ext>
                </a:extLst>
              </a:tr>
              <a:tr h="745915">
                <a:tc>
                  <a:txBody>
                    <a:bodyPr/>
                    <a:lstStyle/>
                    <a:p>
                      <a:pPr algn="l" fontAlgn="t"/>
                      <a:r>
                        <a:rPr lang="en-US" sz="1800" b="1" dirty="0">
                          <a:effectLst/>
                          <a:latin typeface="Arial" panose="020B0604020202020204" pitchFamily="34" charset="0"/>
                          <a:cs typeface="Arial" panose="020B0604020202020204" pitchFamily="34" charset="0"/>
                        </a:rPr>
                        <a:t>Math</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1800" dirty="0">
                          <a:effectLst/>
                          <a:latin typeface="Arial" panose="020B0604020202020204" pitchFamily="34" charset="0"/>
                          <a:cs typeface="Arial" panose="020B0604020202020204" pitchFamily="34" charset="0"/>
                        </a:rPr>
                        <a:t>Earn a score of </a:t>
                      </a:r>
                      <a:r>
                        <a:rPr lang="en-US" sz="1800" b="1" dirty="0">
                          <a:effectLst/>
                          <a:latin typeface="Arial" panose="020B0604020202020204" pitchFamily="34" charset="0"/>
                          <a:cs typeface="Arial" panose="020B0604020202020204" pitchFamily="34" charset="0"/>
                        </a:rPr>
                        <a:t>486</a:t>
                      </a:r>
                      <a:r>
                        <a:rPr lang="en-US" sz="1800" dirty="0">
                          <a:effectLst/>
                          <a:latin typeface="Arial" panose="020B0604020202020204" pitchFamily="34" charset="0"/>
                          <a:cs typeface="Arial" panose="020B0604020202020204" pitchFamily="34" charset="0"/>
                        </a:rPr>
                        <a:t> or higher</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1800" dirty="0">
                          <a:solidFill>
                            <a:srgbClr val="222222"/>
                          </a:solidFill>
                          <a:effectLst/>
                          <a:latin typeface="Arial" panose="020B0604020202020204" pitchFamily="34" charset="0"/>
                          <a:cs typeface="Arial" panose="020B0604020202020204" pitchFamily="34" charset="0"/>
                        </a:rPr>
                        <a:t>Earn a score of </a:t>
                      </a:r>
                      <a:r>
                        <a:rPr lang="en-US" sz="1800" b="1" dirty="0">
                          <a:solidFill>
                            <a:srgbClr val="222222"/>
                          </a:solidFill>
                          <a:effectLst/>
                          <a:latin typeface="Arial" panose="020B0604020202020204" pitchFamily="34" charset="0"/>
                          <a:cs typeface="Arial" panose="020B0604020202020204" pitchFamily="34" charset="0"/>
                        </a:rPr>
                        <a:t>469–485</a:t>
                      </a:r>
                      <a:endParaRPr lang="en-US" sz="1800" dirty="0">
                        <a:solidFill>
                          <a:srgbClr val="222222"/>
                        </a:solidFill>
                        <a:effectLst/>
                        <a:latin typeface="Arial" panose="020B0604020202020204" pitchFamily="34" charset="0"/>
                        <a:cs typeface="Arial" panose="020B0604020202020204" pitchFamily="34" charset="0"/>
                      </a:endParaRPr>
                    </a:p>
                    <a:p>
                      <a:pPr fontAlgn="t"/>
                      <a:r>
                        <a:rPr lang="en-US" sz="1800" dirty="0">
                          <a:solidFill>
                            <a:srgbClr val="222222"/>
                          </a:solidFill>
                          <a:effectLst/>
                          <a:latin typeface="Arial" panose="020B0604020202020204" pitchFamily="34" charset="0"/>
                          <a:cs typeface="Arial" panose="020B0604020202020204" pitchFamily="34" charset="0"/>
                        </a:rPr>
                        <a:t>and</a:t>
                      </a:r>
                    </a:p>
                    <a:p>
                      <a:pPr fontAlgn="t"/>
                      <a:r>
                        <a:rPr lang="en-US" sz="1800" dirty="0">
                          <a:solidFill>
                            <a:srgbClr val="222222"/>
                          </a:solidFill>
                          <a:effectLst/>
                          <a:latin typeface="Arial" panose="020B0604020202020204" pitchFamily="34" charset="0"/>
                          <a:cs typeface="Arial" panose="020B0604020202020204" pitchFamily="34" charset="0"/>
                        </a:rPr>
                        <a:t>Fulfill the requirements of an </a:t>
                      </a:r>
                      <a:r>
                        <a:rPr lang="en-US" sz="1800" u="none" strike="noStrike" dirty="0">
                          <a:solidFill>
                            <a:srgbClr val="0060C7"/>
                          </a:solidFill>
                          <a:effectLst/>
                          <a:latin typeface="Arial" panose="020B0604020202020204" pitchFamily="34" charset="0"/>
                          <a:cs typeface="Arial" panose="020B0604020202020204" pitchFamily="34" charset="0"/>
                          <a:hlinkClick r:id="rId2"/>
                        </a:rPr>
                        <a:t>Educational Proficiency Plan</a:t>
                      </a:r>
                      <a:endParaRPr lang="en-US" sz="1800" dirty="0">
                        <a:solidFill>
                          <a:srgbClr val="222222"/>
                        </a:solidFill>
                        <a:effectLst/>
                        <a:latin typeface="Arial" panose="020B0604020202020204" pitchFamily="34" charset="0"/>
                        <a:cs typeface="Arial" panose="020B0604020202020204" pitchFamily="34" charset="0"/>
                      </a:endParaRP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116318395"/>
                  </a:ext>
                </a:extLst>
              </a:tr>
              <a:tr h="974213">
                <a:tc>
                  <a:txBody>
                    <a:bodyPr/>
                    <a:lstStyle/>
                    <a:p>
                      <a:pPr algn="l" fontAlgn="t"/>
                      <a:r>
                        <a:rPr lang="en-US" sz="1800" b="1" dirty="0">
                          <a:effectLst/>
                          <a:latin typeface="Arial" panose="020B0604020202020204" pitchFamily="34" charset="0"/>
                          <a:cs typeface="Arial" panose="020B0604020202020204" pitchFamily="34" charset="0"/>
                        </a:rPr>
                        <a:t>STE</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1800" dirty="0">
                          <a:effectLst/>
                          <a:latin typeface="Arial" panose="020B0604020202020204" pitchFamily="34" charset="0"/>
                          <a:cs typeface="Arial" panose="020B0604020202020204" pitchFamily="34" charset="0"/>
                        </a:rPr>
                        <a:t>Earn a score of </a:t>
                      </a:r>
                      <a:r>
                        <a:rPr lang="en-US" sz="1800" b="1" dirty="0">
                          <a:effectLst/>
                          <a:latin typeface="Arial" panose="020B0604020202020204" pitchFamily="34" charset="0"/>
                          <a:cs typeface="Arial" panose="020B0604020202020204" pitchFamily="34" charset="0"/>
                        </a:rPr>
                        <a:t>220</a:t>
                      </a:r>
                      <a:r>
                        <a:rPr lang="en-US" sz="1800" dirty="0">
                          <a:effectLst/>
                          <a:latin typeface="Arial" panose="020B0604020202020204" pitchFamily="34" charset="0"/>
                          <a:cs typeface="Arial" panose="020B0604020202020204" pitchFamily="34" charset="0"/>
                        </a:rPr>
                        <a:t> or higher on legacy Chemistry or Technology/Engineering, or the interim passing standard for next-generation Biology </a:t>
                      </a:r>
                      <a:r>
                        <a:rPr lang="en-US" sz="1800" b="1" dirty="0">
                          <a:effectLst/>
                          <a:latin typeface="Arial" panose="020B0604020202020204" pitchFamily="34" charset="0"/>
                          <a:cs typeface="Arial" panose="020B0604020202020204" pitchFamily="34" charset="0"/>
                        </a:rPr>
                        <a:t>(467)</a:t>
                      </a:r>
                      <a:r>
                        <a:rPr lang="en-US" sz="1800" dirty="0">
                          <a:effectLst/>
                          <a:latin typeface="Arial" panose="020B0604020202020204" pitchFamily="34" charset="0"/>
                          <a:cs typeface="Arial" panose="020B0604020202020204" pitchFamily="34" charset="0"/>
                        </a:rPr>
                        <a:t> or Introductory Physics </a:t>
                      </a:r>
                      <a:r>
                        <a:rPr lang="en-US" sz="1800" b="1" dirty="0">
                          <a:effectLst/>
                          <a:latin typeface="Arial" panose="020B0604020202020204" pitchFamily="34" charset="0"/>
                          <a:cs typeface="Arial" panose="020B0604020202020204" pitchFamily="34" charset="0"/>
                        </a:rPr>
                        <a:t>(470)</a:t>
                      </a:r>
                      <a:endParaRPr lang="en-US" sz="1800" dirty="0">
                        <a:effectLst/>
                        <a:latin typeface="Arial" panose="020B0604020202020204" pitchFamily="34" charset="0"/>
                        <a:cs typeface="Arial" panose="020B0604020202020204" pitchFamily="34" charset="0"/>
                      </a:endParaRP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1800" dirty="0">
                          <a:effectLst/>
                          <a:latin typeface="Arial" panose="020B0604020202020204" pitchFamily="34" charset="0"/>
                          <a:cs typeface="Arial" panose="020B0604020202020204" pitchFamily="34" charset="0"/>
                        </a:rPr>
                        <a:t>Not applicable (only one option for STE)</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51499845"/>
                  </a:ext>
                </a:extLst>
              </a:tr>
            </a:tbl>
          </a:graphicData>
        </a:graphic>
      </p:graphicFrame>
      <p:sp>
        <p:nvSpPr>
          <p:cNvPr id="5" name="Rectangle 1">
            <a:extLst>
              <a:ext uri="{FF2B5EF4-FFF2-40B4-BE49-F238E27FC236}">
                <a16:creationId xmlns:a16="http://schemas.microsoft.com/office/drawing/2014/main" id="{04D156ED-41A5-477F-2085-4F3400EBA629}"/>
              </a:ext>
            </a:extLst>
          </p:cNvPr>
          <p:cNvSpPr>
            <a:spLocks noChangeArrowheads="1"/>
          </p:cNvSpPr>
          <p:nvPr/>
        </p:nvSpPr>
        <p:spPr bwMode="auto">
          <a:xfrm>
            <a:off x="355460" y="4888328"/>
            <a:ext cx="11481080"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222222"/>
                </a:solidFill>
                <a:effectLst/>
                <a:latin typeface="Arial" panose="020B0604020202020204" pitchFamily="34" charset="0"/>
                <a:cs typeface="Arial" panose="020B0604020202020204" pitchFamily="34" charset="0"/>
              </a:rPr>
              <a:t>A note on the passing standard:</a:t>
            </a:r>
            <a:b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t>The passing standards for the classes of 2021–2025 are set at a level of achievement that has been established as equivalent to the standard on the legacy MCAS tests (see the </a:t>
            </a:r>
            <a:r>
              <a:rPr kumimoji="0" lang="en-US" altLang="en-US" b="0" i="0" u="none" strike="noStrike" cap="none" normalizeH="0" baseline="0" dirty="0">
                <a:ln>
                  <a:noFill/>
                </a:ln>
                <a:solidFill>
                  <a:srgbClr val="0060C7"/>
                </a:solidFill>
                <a:effectLst/>
                <a:latin typeface="Arial" panose="020B0604020202020204" pitchFamily="34" charset="0"/>
                <a:cs typeface="Arial" panose="020B0604020202020204" pitchFamily="34" charset="0"/>
                <a:hlinkClick r:id="rId3" tooltip="External Link, Opens in New Window"/>
              </a:rPr>
              <a:t>Sept. 22, 2022 edition of the Student Assessment Update</a:t>
            </a:r>
            <a:r>
              <a:rPr lang="en-US" altLang="en-US" dirty="0">
                <a:solidFill>
                  <a:srgbClr val="222222"/>
                </a:solidFill>
                <a:latin typeface="Arial" panose="020B0604020202020204" pitchFamily="34" charset="0"/>
                <a:cs typeface="Arial" panose="020B0604020202020204" pitchFamily="34" charset="0"/>
              </a:rPr>
              <a:t>)</a:t>
            </a:r>
            <a: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54426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68795"/>
            <a:ext cx="10515600" cy="866793"/>
          </a:xfrm>
        </p:spPr>
        <p:txBody>
          <a:bodyPr>
            <a:noAutofit/>
          </a:bodyPr>
          <a:lstStyle/>
          <a:p>
            <a:r>
              <a:rPr lang="en-US" sz="3400" dirty="0"/>
              <a:t>CD Requirements for the Classes of 2026–2030 </a:t>
            </a:r>
          </a:p>
        </p:txBody>
      </p:sp>
      <p:graphicFrame>
        <p:nvGraphicFramePr>
          <p:cNvPr id="3" name="Table 2">
            <a:extLst>
              <a:ext uri="{FF2B5EF4-FFF2-40B4-BE49-F238E27FC236}">
                <a16:creationId xmlns:a16="http://schemas.microsoft.com/office/drawing/2014/main" id="{0D9226A9-8454-28F0-1D96-E2E54AB7571E}"/>
              </a:ext>
            </a:extLst>
          </p:cNvPr>
          <p:cNvGraphicFramePr>
            <a:graphicFrameLocks noGrp="1"/>
          </p:cNvGraphicFramePr>
          <p:nvPr>
            <p:extLst>
              <p:ext uri="{D42A27DB-BD31-4B8C-83A1-F6EECF244321}">
                <p14:modId xmlns:p14="http://schemas.microsoft.com/office/powerpoint/2010/main" val="2538541438"/>
              </p:ext>
            </p:extLst>
          </p:nvPr>
        </p:nvGraphicFramePr>
        <p:xfrm>
          <a:off x="355460" y="965084"/>
          <a:ext cx="11481080" cy="3858011"/>
        </p:xfrm>
        <a:graphic>
          <a:graphicData uri="http://schemas.openxmlformats.org/drawingml/2006/table">
            <a:tbl>
              <a:tblPr firstRow="1"/>
              <a:tblGrid>
                <a:gridCol w="1148108">
                  <a:extLst>
                    <a:ext uri="{9D8B030D-6E8A-4147-A177-3AD203B41FA5}">
                      <a16:colId xmlns:a16="http://schemas.microsoft.com/office/drawing/2014/main" val="3539246747"/>
                    </a:ext>
                  </a:extLst>
                </a:gridCol>
                <a:gridCol w="5497000">
                  <a:extLst>
                    <a:ext uri="{9D8B030D-6E8A-4147-A177-3AD203B41FA5}">
                      <a16:colId xmlns:a16="http://schemas.microsoft.com/office/drawing/2014/main" val="2241926429"/>
                    </a:ext>
                  </a:extLst>
                </a:gridCol>
                <a:gridCol w="4835972">
                  <a:extLst>
                    <a:ext uri="{9D8B030D-6E8A-4147-A177-3AD203B41FA5}">
                      <a16:colId xmlns:a16="http://schemas.microsoft.com/office/drawing/2014/main" val="1320295725"/>
                    </a:ext>
                  </a:extLst>
                </a:gridCol>
              </a:tblGrid>
              <a:tr h="289317">
                <a:tc>
                  <a:txBody>
                    <a:bodyPr/>
                    <a:lstStyle/>
                    <a:p>
                      <a:pPr algn="ctr" fontAlgn="b"/>
                      <a:r>
                        <a:rPr lang="en-US" sz="1800" b="1" dirty="0">
                          <a:effectLst/>
                          <a:latin typeface="Arial" panose="020B0604020202020204" pitchFamily="34" charset="0"/>
                          <a:cs typeface="Arial" panose="020B0604020202020204" pitchFamily="34" charset="0"/>
                        </a:rPr>
                        <a:t>Subject</a:t>
                      </a:r>
                    </a:p>
                  </a:txBody>
                  <a:tcPr marL="57026" marR="57026" marT="28513" marB="28513"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b"/>
                      <a:r>
                        <a:rPr lang="en-US" sz="1800" b="1" dirty="0">
                          <a:effectLst/>
                          <a:latin typeface="Arial" panose="020B0604020202020204" pitchFamily="34" charset="0"/>
                          <a:cs typeface="Arial" panose="020B0604020202020204" pitchFamily="34" charset="0"/>
                        </a:rPr>
                        <a:t>Option 1</a:t>
                      </a:r>
                    </a:p>
                  </a:txBody>
                  <a:tcPr marL="57026" marR="57026" marT="28513" marB="28513"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b"/>
                      <a:r>
                        <a:rPr lang="en-US" sz="1800" b="1" dirty="0">
                          <a:effectLst/>
                          <a:latin typeface="Arial" panose="020B0604020202020204" pitchFamily="34" charset="0"/>
                          <a:cs typeface="Arial" panose="020B0604020202020204" pitchFamily="34" charset="0"/>
                        </a:rPr>
                        <a:t>Option 2</a:t>
                      </a:r>
                    </a:p>
                  </a:txBody>
                  <a:tcPr marL="57026" marR="57026" marT="28513" marB="28513"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82565919"/>
                  </a:ext>
                </a:extLst>
              </a:tr>
              <a:tr h="745915">
                <a:tc>
                  <a:txBody>
                    <a:bodyPr/>
                    <a:lstStyle/>
                    <a:p>
                      <a:pPr algn="l" fontAlgn="t"/>
                      <a:r>
                        <a:rPr lang="en-US" sz="1800" b="1" dirty="0">
                          <a:effectLst/>
                          <a:latin typeface="Arial" panose="020B0604020202020204" pitchFamily="34" charset="0"/>
                          <a:cs typeface="Arial" panose="020B0604020202020204" pitchFamily="34" charset="0"/>
                        </a:rPr>
                        <a:t>ELA</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2000" dirty="0">
                          <a:effectLst/>
                          <a:latin typeface="Arial" panose="020B0604020202020204" pitchFamily="34" charset="0"/>
                          <a:cs typeface="Arial" panose="020B0604020202020204" pitchFamily="34" charset="0"/>
                        </a:rPr>
                        <a:t>Earn a score of </a:t>
                      </a:r>
                      <a:r>
                        <a:rPr lang="en-US" sz="2000" b="1" dirty="0">
                          <a:effectLst/>
                          <a:latin typeface="Arial" panose="020B0604020202020204" pitchFamily="34" charset="0"/>
                          <a:cs typeface="Arial" panose="020B0604020202020204" pitchFamily="34" charset="0"/>
                        </a:rPr>
                        <a:t>486</a:t>
                      </a:r>
                      <a:r>
                        <a:rPr lang="en-US" sz="2000" dirty="0">
                          <a:effectLst/>
                          <a:latin typeface="Arial" panose="020B0604020202020204" pitchFamily="34" charset="0"/>
                          <a:cs typeface="Arial" panose="020B0604020202020204" pitchFamily="34" charset="0"/>
                        </a:rPr>
                        <a:t> or higher</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2000" dirty="0">
                          <a:solidFill>
                            <a:srgbClr val="222222"/>
                          </a:solidFill>
                          <a:effectLst/>
                          <a:latin typeface="Arial" panose="020B0604020202020204" pitchFamily="34" charset="0"/>
                          <a:cs typeface="Arial" panose="020B0604020202020204" pitchFamily="34" charset="0"/>
                        </a:rPr>
                        <a:t>Earn a score of </a:t>
                      </a:r>
                      <a:r>
                        <a:rPr lang="en-US" sz="2000" b="1" dirty="0">
                          <a:solidFill>
                            <a:srgbClr val="222222"/>
                          </a:solidFill>
                          <a:effectLst/>
                          <a:latin typeface="Arial" panose="020B0604020202020204" pitchFamily="34" charset="0"/>
                          <a:cs typeface="Arial" panose="020B0604020202020204" pitchFamily="34" charset="0"/>
                        </a:rPr>
                        <a:t>470–485</a:t>
                      </a:r>
                      <a:endParaRPr lang="en-US" sz="2000" dirty="0">
                        <a:solidFill>
                          <a:srgbClr val="222222"/>
                        </a:solidFill>
                        <a:effectLst/>
                        <a:latin typeface="Arial" panose="020B0604020202020204" pitchFamily="34" charset="0"/>
                        <a:cs typeface="Arial" panose="020B0604020202020204" pitchFamily="34" charset="0"/>
                      </a:endParaRPr>
                    </a:p>
                    <a:p>
                      <a:pPr fontAlgn="t"/>
                      <a:r>
                        <a:rPr lang="en-US" sz="2000" dirty="0">
                          <a:solidFill>
                            <a:srgbClr val="222222"/>
                          </a:solidFill>
                          <a:effectLst/>
                          <a:latin typeface="Arial" panose="020B0604020202020204" pitchFamily="34" charset="0"/>
                          <a:cs typeface="Arial" panose="020B0604020202020204" pitchFamily="34" charset="0"/>
                        </a:rPr>
                        <a:t>and</a:t>
                      </a:r>
                    </a:p>
                    <a:p>
                      <a:pPr fontAlgn="t"/>
                      <a:r>
                        <a:rPr lang="en-US" sz="2000" dirty="0">
                          <a:solidFill>
                            <a:srgbClr val="222222"/>
                          </a:solidFill>
                          <a:effectLst/>
                          <a:latin typeface="Arial" panose="020B0604020202020204" pitchFamily="34" charset="0"/>
                          <a:cs typeface="Arial" panose="020B0604020202020204" pitchFamily="34" charset="0"/>
                        </a:rPr>
                        <a:t>Fulfill the requirements of an </a:t>
                      </a:r>
                      <a:r>
                        <a:rPr lang="en-US" sz="2000" u="none" strike="noStrike" dirty="0">
                          <a:solidFill>
                            <a:srgbClr val="0060C7"/>
                          </a:solidFill>
                          <a:effectLst/>
                          <a:latin typeface="Arial" panose="020B0604020202020204" pitchFamily="34" charset="0"/>
                          <a:cs typeface="Arial" panose="020B0604020202020204" pitchFamily="34" charset="0"/>
                          <a:hlinkClick r:id="rId2"/>
                        </a:rPr>
                        <a:t>Educational Proficiency Plan</a:t>
                      </a:r>
                      <a:endParaRPr lang="en-US" sz="2000" dirty="0">
                        <a:solidFill>
                          <a:srgbClr val="222222"/>
                        </a:solidFill>
                        <a:effectLst/>
                        <a:latin typeface="Arial" panose="020B0604020202020204" pitchFamily="34" charset="0"/>
                        <a:cs typeface="Arial" panose="020B0604020202020204" pitchFamily="34" charset="0"/>
                      </a:endParaRP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94208289"/>
                  </a:ext>
                </a:extLst>
              </a:tr>
              <a:tr h="745915">
                <a:tc>
                  <a:txBody>
                    <a:bodyPr/>
                    <a:lstStyle/>
                    <a:p>
                      <a:pPr algn="l" fontAlgn="t"/>
                      <a:r>
                        <a:rPr lang="en-US" sz="1800" b="1" dirty="0">
                          <a:effectLst/>
                          <a:latin typeface="Arial" panose="020B0604020202020204" pitchFamily="34" charset="0"/>
                          <a:cs typeface="Arial" panose="020B0604020202020204" pitchFamily="34" charset="0"/>
                        </a:rPr>
                        <a:t>Math</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2000" dirty="0">
                          <a:effectLst/>
                          <a:latin typeface="Arial" panose="020B0604020202020204" pitchFamily="34" charset="0"/>
                          <a:cs typeface="Arial" panose="020B0604020202020204" pitchFamily="34" charset="0"/>
                        </a:rPr>
                        <a:t>Earn a score of </a:t>
                      </a:r>
                      <a:r>
                        <a:rPr lang="en-US" sz="2000" b="1" dirty="0">
                          <a:effectLst/>
                          <a:latin typeface="Arial" panose="020B0604020202020204" pitchFamily="34" charset="0"/>
                          <a:cs typeface="Arial" panose="020B0604020202020204" pitchFamily="34" charset="0"/>
                        </a:rPr>
                        <a:t>486</a:t>
                      </a:r>
                      <a:r>
                        <a:rPr lang="en-US" sz="2000" dirty="0">
                          <a:effectLst/>
                          <a:latin typeface="Arial" panose="020B0604020202020204" pitchFamily="34" charset="0"/>
                          <a:cs typeface="Arial" panose="020B0604020202020204" pitchFamily="34" charset="0"/>
                        </a:rPr>
                        <a:t> or higher</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2000" dirty="0">
                          <a:solidFill>
                            <a:srgbClr val="222222"/>
                          </a:solidFill>
                          <a:effectLst/>
                          <a:latin typeface="Arial" panose="020B0604020202020204" pitchFamily="34" charset="0"/>
                          <a:cs typeface="Arial" panose="020B0604020202020204" pitchFamily="34" charset="0"/>
                        </a:rPr>
                        <a:t>Earn a score of </a:t>
                      </a:r>
                      <a:r>
                        <a:rPr lang="en-US" sz="2000" b="1" dirty="0">
                          <a:solidFill>
                            <a:srgbClr val="222222"/>
                          </a:solidFill>
                          <a:effectLst/>
                          <a:latin typeface="Arial" panose="020B0604020202020204" pitchFamily="34" charset="0"/>
                          <a:cs typeface="Arial" panose="020B0604020202020204" pitchFamily="34" charset="0"/>
                        </a:rPr>
                        <a:t>470–485</a:t>
                      </a:r>
                      <a:endParaRPr lang="en-US" sz="2000" dirty="0">
                        <a:solidFill>
                          <a:srgbClr val="222222"/>
                        </a:solidFill>
                        <a:effectLst/>
                        <a:latin typeface="Arial" panose="020B0604020202020204" pitchFamily="34" charset="0"/>
                        <a:cs typeface="Arial" panose="020B0604020202020204" pitchFamily="34" charset="0"/>
                      </a:endParaRPr>
                    </a:p>
                    <a:p>
                      <a:pPr fontAlgn="t"/>
                      <a:r>
                        <a:rPr lang="en-US" sz="2000" dirty="0">
                          <a:solidFill>
                            <a:srgbClr val="222222"/>
                          </a:solidFill>
                          <a:effectLst/>
                          <a:latin typeface="Arial" panose="020B0604020202020204" pitchFamily="34" charset="0"/>
                          <a:cs typeface="Arial" panose="020B0604020202020204" pitchFamily="34" charset="0"/>
                        </a:rPr>
                        <a:t>and</a:t>
                      </a:r>
                    </a:p>
                    <a:p>
                      <a:pPr fontAlgn="t"/>
                      <a:r>
                        <a:rPr lang="en-US" sz="2000" dirty="0">
                          <a:solidFill>
                            <a:srgbClr val="222222"/>
                          </a:solidFill>
                          <a:effectLst/>
                          <a:latin typeface="Arial" panose="020B0604020202020204" pitchFamily="34" charset="0"/>
                          <a:cs typeface="Arial" panose="020B0604020202020204" pitchFamily="34" charset="0"/>
                        </a:rPr>
                        <a:t>Fulfill the requirements of an </a:t>
                      </a:r>
                      <a:r>
                        <a:rPr lang="en-US" sz="2000" u="none" strike="noStrike" dirty="0">
                          <a:solidFill>
                            <a:srgbClr val="0060C7"/>
                          </a:solidFill>
                          <a:effectLst/>
                          <a:latin typeface="Arial" panose="020B0604020202020204" pitchFamily="34" charset="0"/>
                          <a:cs typeface="Arial" panose="020B0604020202020204" pitchFamily="34" charset="0"/>
                          <a:hlinkClick r:id="rId2"/>
                        </a:rPr>
                        <a:t>Educational Proficiency Plan</a:t>
                      </a:r>
                      <a:endParaRPr lang="en-US" sz="2000" dirty="0">
                        <a:solidFill>
                          <a:srgbClr val="222222"/>
                        </a:solidFill>
                        <a:effectLst/>
                        <a:latin typeface="Arial" panose="020B0604020202020204" pitchFamily="34" charset="0"/>
                        <a:cs typeface="Arial" panose="020B0604020202020204" pitchFamily="34" charset="0"/>
                      </a:endParaRP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116318395"/>
                  </a:ext>
                </a:extLst>
              </a:tr>
              <a:tr h="974213">
                <a:tc>
                  <a:txBody>
                    <a:bodyPr/>
                    <a:lstStyle/>
                    <a:p>
                      <a:pPr algn="l" fontAlgn="t"/>
                      <a:r>
                        <a:rPr lang="en-US" sz="1800" b="1" dirty="0">
                          <a:effectLst/>
                          <a:latin typeface="Arial" panose="020B0604020202020204" pitchFamily="34" charset="0"/>
                          <a:cs typeface="Arial" panose="020B0604020202020204" pitchFamily="34" charset="0"/>
                        </a:rPr>
                        <a:t>STE</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2000" dirty="0">
                          <a:effectLst/>
                          <a:latin typeface="Arial" panose="020B0604020202020204" pitchFamily="34" charset="0"/>
                          <a:cs typeface="Arial" panose="020B0604020202020204" pitchFamily="34" charset="0"/>
                        </a:rPr>
                        <a:t>Earn a score of </a:t>
                      </a:r>
                      <a:r>
                        <a:rPr lang="en-US" sz="2000" b="1" dirty="0">
                          <a:effectLst/>
                          <a:latin typeface="Arial" panose="020B0604020202020204" pitchFamily="34" charset="0"/>
                          <a:cs typeface="Arial" panose="020B0604020202020204" pitchFamily="34" charset="0"/>
                        </a:rPr>
                        <a:t>470 </a:t>
                      </a:r>
                      <a:r>
                        <a:rPr lang="en-US" sz="2000" dirty="0">
                          <a:effectLst/>
                          <a:latin typeface="Arial" panose="020B0604020202020204" pitchFamily="34" charset="0"/>
                          <a:cs typeface="Arial" panose="020B0604020202020204" pitchFamily="34" charset="0"/>
                        </a:rPr>
                        <a:t>or higher on high school Science (Biology or Introductory Physics)</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2000" dirty="0">
                          <a:effectLst/>
                          <a:latin typeface="Arial" panose="020B0604020202020204" pitchFamily="34" charset="0"/>
                          <a:cs typeface="Arial" panose="020B0604020202020204" pitchFamily="34" charset="0"/>
                        </a:rPr>
                        <a:t>Not applicable (only one option for STE)</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51499845"/>
                  </a:ext>
                </a:extLst>
              </a:tr>
            </a:tbl>
          </a:graphicData>
        </a:graphic>
      </p:graphicFrame>
    </p:spTree>
    <p:extLst>
      <p:ext uri="{BB962C8B-B14F-4D97-AF65-F5344CB8AC3E}">
        <p14:creationId xmlns:p14="http://schemas.microsoft.com/office/powerpoint/2010/main" val="3769000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388374" y="185870"/>
            <a:ext cx="11611896" cy="768031"/>
          </a:xfrm>
        </p:spPr>
        <p:txBody>
          <a:bodyPr>
            <a:noAutofit/>
          </a:bodyPr>
          <a:lstStyle/>
          <a:p>
            <a:r>
              <a:rPr lang="en-US" sz="4200" dirty="0"/>
              <a:t>Updates for 2024</a:t>
            </a:r>
          </a:p>
        </p:txBody>
      </p:sp>
      <p:graphicFrame>
        <p:nvGraphicFramePr>
          <p:cNvPr id="4" name="Table 4">
            <a:extLst>
              <a:ext uri="{FF2B5EF4-FFF2-40B4-BE49-F238E27FC236}">
                <a16:creationId xmlns:a16="http://schemas.microsoft.com/office/drawing/2014/main" id="{00FE59DC-4928-AD2A-01A1-38267C530CF2}"/>
              </a:ext>
            </a:extLst>
          </p:cNvPr>
          <p:cNvGraphicFramePr>
            <a:graphicFrameLocks noGrp="1"/>
          </p:cNvGraphicFramePr>
          <p:nvPr>
            <p:extLst>
              <p:ext uri="{D42A27DB-BD31-4B8C-83A1-F6EECF244321}">
                <p14:modId xmlns:p14="http://schemas.microsoft.com/office/powerpoint/2010/main" val="586665782"/>
              </p:ext>
            </p:extLst>
          </p:nvPr>
        </p:nvGraphicFramePr>
        <p:xfrm>
          <a:off x="550605" y="1037028"/>
          <a:ext cx="11287433" cy="5039076"/>
        </p:xfrm>
        <a:graphic>
          <a:graphicData uri="http://schemas.openxmlformats.org/drawingml/2006/table">
            <a:tbl>
              <a:tblPr firstRow="1" bandRow="1">
                <a:tableStyleId>{5C22544A-7EE6-4342-B048-85BDC9FD1C3A}</a:tableStyleId>
              </a:tblPr>
              <a:tblGrid>
                <a:gridCol w="2460449">
                  <a:extLst>
                    <a:ext uri="{9D8B030D-6E8A-4147-A177-3AD203B41FA5}">
                      <a16:colId xmlns:a16="http://schemas.microsoft.com/office/drawing/2014/main" val="1910469016"/>
                    </a:ext>
                  </a:extLst>
                </a:gridCol>
                <a:gridCol w="8826984">
                  <a:extLst>
                    <a:ext uri="{9D8B030D-6E8A-4147-A177-3AD203B41FA5}">
                      <a16:colId xmlns:a16="http://schemas.microsoft.com/office/drawing/2014/main" val="2766656730"/>
                    </a:ext>
                  </a:extLst>
                </a:gridCol>
              </a:tblGrid>
              <a:tr h="406116">
                <a:tc>
                  <a:txBody>
                    <a:bodyPr/>
                    <a:lstStyle/>
                    <a:p>
                      <a:r>
                        <a:rPr lang="en-US" sz="1600" dirty="0">
                          <a:latin typeface="Arial" panose="020B0604020202020204" pitchFamily="34" charset="0"/>
                          <a:cs typeface="Arial" panose="020B0604020202020204" pitchFamily="34" charset="0"/>
                        </a:rPr>
                        <a:t>Topic</a:t>
                      </a:r>
                    </a:p>
                  </a:txBody>
                  <a:tcPr/>
                </a:tc>
                <a:tc>
                  <a:txBody>
                    <a:bodyPr/>
                    <a:lstStyle/>
                    <a:p>
                      <a:r>
                        <a:rPr lang="en-US" sz="1600" dirty="0">
                          <a:latin typeface="Arial" panose="020B0604020202020204" pitchFamily="34" charset="0"/>
                          <a:cs typeface="Arial" panose="020B0604020202020204" pitchFamily="34" charset="0"/>
                        </a:rPr>
                        <a:t>General Information</a:t>
                      </a:r>
                    </a:p>
                  </a:txBody>
                  <a:tcPr/>
                </a:tc>
                <a:extLst>
                  <a:ext uri="{0D108BD9-81ED-4DB2-BD59-A6C34878D82A}">
                    <a16:rowId xmlns:a16="http://schemas.microsoft.com/office/drawing/2014/main" val="1157855802"/>
                  </a:ext>
                </a:extLst>
              </a:tr>
              <a:tr h="553167">
                <a:tc>
                  <a:txBody>
                    <a:bodyPr/>
                    <a:lstStyle/>
                    <a:p>
                      <a:r>
                        <a:rPr lang="en-US" sz="2200" dirty="0">
                          <a:latin typeface="Arial" panose="020B0604020202020204" pitchFamily="34" charset="0"/>
                          <a:cs typeface="Arial" panose="020B0604020202020204" pitchFamily="34" charset="0"/>
                        </a:rPr>
                        <a:t>Testing Schedule</a:t>
                      </a:r>
                    </a:p>
                  </a:txBody>
                  <a:tcPr/>
                </a:tc>
                <a:tc>
                  <a:txBody>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Grades 5 and 8 STE testing window opens on the same day as grades 3–8 Math; when possible, Math should be administered first.</a:t>
                      </a:r>
                    </a:p>
                  </a:txBody>
                  <a:tcPr/>
                </a:tc>
                <a:extLst>
                  <a:ext uri="{0D108BD9-81ED-4DB2-BD59-A6C34878D82A}">
                    <a16:rowId xmlns:a16="http://schemas.microsoft.com/office/drawing/2014/main" val="1005670290"/>
                  </a:ext>
                </a:extLst>
              </a:tr>
              <a:tr h="494939">
                <a:tc>
                  <a:txBody>
                    <a:bodyPr/>
                    <a:lstStyle/>
                    <a:p>
                      <a:r>
                        <a:rPr lang="en-US" sz="2200" dirty="0">
                          <a:latin typeface="Arial" panose="020B0604020202020204" pitchFamily="34" charset="0"/>
                          <a:cs typeface="Arial" panose="020B0604020202020204" pitchFamily="34" charset="0"/>
                        </a:rPr>
                        <a:t>PearsonAccess Next (PAN) and TestNav</a:t>
                      </a:r>
                    </a:p>
                  </a:txBody>
                  <a:tcPr/>
                </a:tc>
                <a:tc>
                  <a:txBody>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hlinkClick r:id="rId2"/>
                        </a:rPr>
                        <a:t>Updates to TestNav system requirements</a:t>
                      </a:r>
                      <a:r>
                        <a:rPr lang="en-US" sz="2200" dirty="0">
                          <a:latin typeface="Arial" panose="020B0604020202020204" pitchFamily="34" charset="0"/>
                          <a:cs typeface="Arial" panose="020B0604020202020204" pitchFamily="34" charset="0"/>
                        </a:rPr>
                        <a:t> and </a:t>
                      </a:r>
                      <a:r>
                        <a:rPr lang="en-US" sz="2200" dirty="0">
                          <a:latin typeface="Arial" panose="020B0604020202020204" pitchFamily="34" charset="0"/>
                          <a:cs typeface="Arial" panose="020B0604020202020204" pitchFamily="34" charset="0"/>
                          <a:hlinkClick r:id="rId3"/>
                        </a:rPr>
                        <a:t>updates to TestNav and PearsonAccess Next</a:t>
                      </a:r>
                      <a:endParaRPr lang="en-US" sz="22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u="sng" kern="1200" dirty="0">
                          <a:solidFill>
                            <a:schemeClr val="dk1"/>
                          </a:solidFill>
                          <a:effectLst/>
                          <a:latin typeface="Arial" panose="020B0604020202020204" pitchFamily="34" charset="0"/>
                          <a:ea typeface="+mn-ea"/>
                          <a:cs typeface="Arial" panose="020B0604020202020204" pitchFamily="34" charset="0"/>
                          <a:hlinkClick r:id="rId4"/>
                        </a:rPr>
                        <a:t>Student Tutorial Table of Contents</a:t>
                      </a:r>
                      <a:r>
                        <a:rPr lang="en-US" sz="2200" kern="1200" dirty="0">
                          <a:solidFill>
                            <a:schemeClr val="dk1"/>
                          </a:solidFill>
                          <a:effectLst/>
                          <a:latin typeface="Arial" panose="020B0604020202020204" pitchFamily="34" charset="0"/>
                          <a:ea typeface="+mn-ea"/>
                          <a:cs typeface="Arial" panose="020B0604020202020204" pitchFamily="34" charset="0"/>
                        </a:rPr>
                        <a:t> available; can be helpful for schools that will not use all of the features in TestNav or want to focus on a particular topic</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95343705"/>
                  </a:ext>
                </a:extLst>
              </a:tr>
              <a:tr h="1018992">
                <a:tc>
                  <a:txBody>
                    <a:bodyPr/>
                    <a:lstStyle/>
                    <a:p>
                      <a:r>
                        <a:rPr lang="en-US" sz="2200" dirty="0">
                          <a:latin typeface="Arial" panose="020B0604020202020204" pitchFamily="34" charset="0"/>
                          <a:cs typeface="Arial" panose="020B0604020202020204" pitchFamily="34" charset="0"/>
                        </a:rPr>
                        <a:t>Test Security and Administration Protocols</a:t>
                      </a:r>
                    </a:p>
                  </a:txBody>
                  <a:tcPr/>
                </a:tc>
                <a:tc>
                  <a:txBody>
                    <a:bodyPr/>
                    <a:lstStyle/>
                    <a:p>
                      <a:pPr marL="0" indent="0">
                        <a:buFont typeface="Arial" panose="020B0604020202020204" pitchFamily="34" charset="0"/>
                        <a:buNone/>
                      </a:pPr>
                      <a:r>
                        <a:rPr lang="en-US" sz="2200" dirty="0">
                          <a:latin typeface="Arial" panose="020B0604020202020204" pitchFamily="34" charset="0"/>
                          <a:cs typeface="Arial" panose="020B0604020202020204" pitchFamily="34" charset="0"/>
                        </a:rPr>
                        <a:t>Testing irregularities involving electronic devices after students complete testing and submit their tests no longer need to be reported to DESE </a:t>
                      </a:r>
                    </a:p>
                    <a:p>
                      <a:pPr marL="0" indent="0">
                        <a:buFont typeface="Arial" panose="020B0604020202020204" pitchFamily="34" charset="0"/>
                        <a:buNone/>
                      </a:pPr>
                      <a:r>
                        <a:rPr lang="en-US" sz="2200" dirty="0">
                          <a:latin typeface="Arial" panose="020B0604020202020204" pitchFamily="34" charset="0"/>
                          <a:cs typeface="Arial" panose="020B0604020202020204" pitchFamily="34" charset="0"/>
                        </a:rPr>
                        <a:t>(Note: Test administrators still need to report all irregularities to their principals, and principals may contact DESE with questions.)</a:t>
                      </a:r>
                    </a:p>
                  </a:txBody>
                  <a:tcPr/>
                </a:tc>
                <a:extLst>
                  <a:ext uri="{0D108BD9-81ED-4DB2-BD59-A6C34878D82A}">
                    <a16:rowId xmlns:a16="http://schemas.microsoft.com/office/drawing/2014/main" val="1234654903"/>
                  </a:ext>
                </a:extLst>
              </a:tr>
            </a:tbl>
          </a:graphicData>
        </a:graphic>
      </p:graphicFrame>
    </p:spTree>
    <p:extLst>
      <p:ext uri="{BB962C8B-B14F-4D97-AF65-F5344CB8AC3E}">
        <p14:creationId xmlns:p14="http://schemas.microsoft.com/office/powerpoint/2010/main" val="13936076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dirty="0"/>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dirty="0"/>
              <a:t>Use the “Q&amp;A” feature to ask questions. </a:t>
            </a:r>
          </a:p>
        </p:txBody>
      </p:sp>
      <p:pic>
        <p:nvPicPr>
          <p:cNvPr id="8" name="Picture 7">
            <a:extLst>
              <a:ext uri="{FF2B5EF4-FFF2-40B4-BE49-F238E27FC236}">
                <a16:creationId xmlns:a16="http://schemas.microsoft.com/office/drawing/2014/main" id="{83FD7DEC-23CD-43F4-9881-CE1F7DD19B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36053093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691055" y="958391"/>
            <a:ext cx="10515600" cy="1093686"/>
          </a:xfrm>
        </p:spPr>
        <p:txBody>
          <a:bodyPr>
            <a:normAutofit/>
          </a:bodyPr>
          <a:lstStyle/>
          <a:p>
            <a:pPr algn="ctr"/>
            <a:r>
              <a:rPr lang="en-US" sz="5400" b="1" dirty="0"/>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47145" y="1976741"/>
            <a:ext cx="12192000" cy="400050"/>
          </a:xfrm>
          <a:prstGeom prst="rect">
            <a:avLst/>
          </a:prstGeom>
          <a:noFill/>
          <a:ln w="9525">
            <a:noFill/>
            <a:miter lim="800000"/>
            <a:headEnd/>
            <a:tailEnd/>
          </a:ln>
        </p:spPr>
        <p:txBody>
          <a:bodyPr>
            <a:spAutoFit/>
          </a:bodyPr>
          <a:lstStyle/>
          <a:p>
            <a:pPr algn="ctr" eaLnBrk="1" hangingPunct="1"/>
            <a:r>
              <a:rPr lang="en-US" altLang="zh-CN" sz="2000" b="1" dirty="0">
                <a:latin typeface="Arial" panose="020B0604020202020204" pitchFamily="34" charset="0"/>
                <a:ea typeface="Segoe SemiBold"/>
                <a:cs typeface="Arial" panose="020B0604020202020204" pitchFamily="34" charset="0"/>
              </a:rPr>
              <a:t>The Office of Student Assessment Services </a:t>
            </a:r>
            <a:endParaRPr lang="zh-CN" altLang="en-US" sz="2000" b="1">
              <a:latin typeface="Arial" panose="020B0604020202020204" pitchFamily="34" charset="0"/>
              <a:ea typeface="Segoe SemiBold"/>
              <a:cs typeface="Arial" panose="020B0604020202020204" pitchFamily="34" charset="0"/>
            </a:endParaRPr>
          </a:p>
        </p:txBody>
      </p:sp>
      <p:pic>
        <p:nvPicPr>
          <p:cNvPr id="11" name="Graphic 10" descr="Receiver with solid fill">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9832" y="2971800"/>
            <a:ext cx="457200" cy="457200"/>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7032" y="3009521"/>
            <a:ext cx="2377378"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781-338-3625</a:t>
            </a:r>
          </a:p>
        </p:txBody>
      </p:sp>
      <p:pic>
        <p:nvPicPr>
          <p:cNvPr id="70" name="Graphic 69" descr="Work from home Wi-Fi with solid fill">
            <a:extLst>
              <a:ext uri="{FF2B5EF4-FFF2-40B4-BE49-F238E27FC236}">
                <a16:creationId xmlns:a16="http://schemas.microsoft.com/office/drawing/2014/main" id="{A0F0B6FE-BDBA-4605-BD46-20A654F1A4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5995" y="3659009"/>
            <a:ext cx="544873" cy="544873"/>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0868" y="3742217"/>
            <a:ext cx="5086754"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hlinkClick r:id="rId7"/>
              </a:rPr>
              <a:t>www.doe.mass.edu/mcas</a:t>
            </a:r>
            <a:r>
              <a:rPr lang="en-US" sz="2000" dirty="0">
                <a:latin typeface="Arial" panose="020B0604020202020204" pitchFamily="34" charset="0"/>
                <a:cs typeface="Arial" panose="020B0604020202020204" pitchFamily="34" charset="0"/>
              </a:rPr>
              <a:t>  </a:t>
            </a:r>
          </a:p>
        </p:txBody>
      </p:sp>
      <p:pic>
        <p:nvPicPr>
          <p:cNvPr id="12" name="Graphic 11" descr="Email with solid fill">
            <a:extLst>
              <a:ext uri="{FF2B5EF4-FFF2-40B4-BE49-F238E27FC236}">
                <a16:creationId xmlns:a16="http://schemas.microsoft.com/office/drawing/2014/main" id="{A09C4642-67BC-4D06-A3AD-DFA1158F15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50796" y="2874535"/>
            <a:ext cx="540834" cy="540834"/>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8206" y="2971800"/>
            <a:ext cx="300072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hlinkClick r:id="rId10"/>
              </a:rPr>
              <a:t>MCAS@mass.gov</a:t>
            </a:r>
            <a:r>
              <a:rPr lang="en-US" sz="2000" dirty="0">
                <a:latin typeface="Arial" panose="020B0604020202020204" pitchFamily="34" charset="0"/>
                <a:cs typeface="Arial" panose="020B0604020202020204" pitchFamily="34" charset="0"/>
              </a:rPr>
              <a:t> </a:t>
            </a:r>
          </a:p>
        </p:txBody>
      </p:sp>
      <p:pic>
        <p:nvPicPr>
          <p:cNvPr id="15" name="Graphic 14" descr="Building outline">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283" y="3628552"/>
            <a:ext cx="544874" cy="544874"/>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4135" y="3731390"/>
            <a:ext cx="6093994" cy="400110"/>
          </a:xfrm>
          <a:prstGeom prst="rect">
            <a:avLst/>
          </a:prstGeom>
          <a:noFill/>
        </p:spPr>
        <p:txBody>
          <a:bodyPr wrap="square">
            <a:spAutoFit/>
          </a:bodyPr>
          <a:lstStyle/>
          <a:p>
            <a:r>
              <a:rPr lang="en-US" sz="1999" dirty="0">
                <a:latin typeface="Arial" panose="020B0604020202020204" pitchFamily="34" charset="0"/>
                <a:cs typeface="Arial" panose="020B0604020202020204" pitchFamily="34" charset="0"/>
              </a:rPr>
              <a:t>135 Santilli Highway, Everett, MA 02149</a:t>
            </a:r>
          </a:p>
        </p:txBody>
      </p:sp>
    </p:spTree>
    <p:extLst>
      <p:ext uri="{BB962C8B-B14F-4D97-AF65-F5344CB8AC3E}">
        <p14:creationId xmlns:p14="http://schemas.microsoft.com/office/powerpoint/2010/main" val="3824124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5FB14DB3FE6C4CA721D3340365D5E8" ma:contentTypeVersion="37" ma:contentTypeDescription="Create a new document." ma:contentTypeScope="" ma:versionID="86df65be89a453858224e75096edd462">
  <xsd:schema xmlns:xsd="http://www.w3.org/2001/XMLSchema" xmlns:xs="http://www.w3.org/2001/XMLSchema" xmlns:p="http://schemas.microsoft.com/office/2006/metadata/properties" xmlns:ns2="1d01d358-fb5c-480b-94c0-87be6b23463f" xmlns:ns3="0dca7aa4-7fee-4083-94e1-2adc3ae970bc" targetNamespace="http://schemas.microsoft.com/office/2006/metadata/properties" ma:root="true" ma:fieldsID="daf3c718f282ff3c0c8542d067b2b676" ns2:_="" ns3:_="">
    <xsd:import namespace="1d01d358-fb5c-480b-94c0-87be6b23463f"/>
    <xsd:import namespace="0dca7aa4-7fee-4083-94e1-2adc3ae970bc"/>
    <xsd:element name="properties">
      <xsd:complexType>
        <xsd:sequence>
          <xsd:element name="documentManagement">
            <xsd:complexType>
              <xsd:all>
                <xsd:element ref="ns2:Category0" minOccurs="0"/>
                <xsd:element ref="ns2:Category" minOccurs="0"/>
                <xsd:element ref="ns2:Meeting_x0020_Name" minOccurs="0"/>
                <xsd:element ref="ns2:Admin_x0020_Year" minOccurs="0"/>
                <xsd:element ref="ns2:Date" minOccurs="0"/>
                <xsd:element ref="ns2:File_x0020_Status" minOccurs="0"/>
                <xsd:element ref="ns2:Required_x0020_Document"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Metadata" minOccurs="0"/>
                <xsd:element ref="ns2:Archive" minOccurs="0"/>
                <xsd:element ref="ns2:Approval_x0020_Record"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1d358-fb5c-480b-94c0-87be6b23463f" elementFormDefault="qualified">
    <xsd:import namespace="http://schemas.microsoft.com/office/2006/documentManagement/types"/>
    <xsd:import namespace="http://schemas.microsoft.com/office/infopath/2007/PartnerControls"/>
    <xsd:element name="Category0" ma:index="2" nillable="true" ma:displayName="Category" ma:default="To be assigned" ma:format="Dropdown" ma:internalName="Category0">
      <xsd:simpleType>
        <xsd:restriction base="dms:Choice">
          <xsd:enumeration value="Content/ABBI Support"/>
          <xsd:enumeration value="Contracts"/>
          <xsd:enumeration value="Forms"/>
          <xsd:enumeration value="IT Docs"/>
          <xsd:enumeration value="Manuals and Trainings"/>
          <xsd:enumeration value="MCAS Project Documentation"/>
          <xsd:enumeration value="MCAS Support Page"/>
          <xsd:enumeration value="PearsonAccess Next/Test Nav"/>
          <xsd:enumeration value="Psychometrics"/>
          <xsd:enumeration value="Resource Center"/>
          <xsd:enumeration value="Reporting"/>
          <xsd:enumeration value="Scoring"/>
          <xsd:enumeration value="Service Center"/>
          <xsd:enumeration value="System Integration"/>
          <xsd:enumeration value="Team Information"/>
          <xsd:enumeration value="To be assigned"/>
        </xsd:restriction>
      </xsd:simpleType>
    </xsd:element>
    <xsd:element name="Category" ma:index="3" nillable="true" ma:displayName="Document Type" ma:description="Document Type" ma:format="Dropdown" ma:indexed="true" ma:internalName="Category">
      <xsd:simpleType>
        <xsd:restriction base="dms:Choice">
          <xsd:enumeration value="Change Requests"/>
          <xsd:enumeration value="Checklists"/>
          <xsd:enumeration value="Customer Deliverables"/>
          <xsd:enumeration value="Customer Satisfaction Surveys"/>
          <xsd:enumeration value="Lessons Learned"/>
          <xsd:enumeration value="Links"/>
          <xsd:enumeration value="Meeting Minutes"/>
          <xsd:enumeration value="Post Project/Phase End"/>
          <xsd:enumeration value="Presentations"/>
          <xsd:enumeration value="Project Management"/>
          <xsd:enumeration value="Project Specifications"/>
          <xsd:enumeration value="Requirements"/>
          <xsd:enumeration value="Schedules"/>
          <xsd:enumeration value="Scope"/>
          <xsd:enumeration value="Templates"/>
          <xsd:enumeration value="Tools"/>
          <xsd:enumeration value="Tracking"/>
          <xsd:enumeration value="Waivers"/>
          <xsd:enumeration value="Work Instructions"/>
        </xsd:restriction>
      </xsd:simpleType>
    </xsd:element>
    <xsd:element name="Meeting_x0020_Name" ma:index="4" nillable="true" ma:displayName="Meeting Name" ma:format="Dropdown" ma:indexed="true" ma:internalName="Meeting_x0020_Name">
      <xsd:simpleType>
        <xsd:union memberTypes="dms:Text">
          <xsd:simpleType>
            <xsd:restriction base="dms:Choice">
              <xsd:enumeration value="Assistive Technology Web Extension"/>
              <xsd:enumeration value="Content"/>
              <xsd:enumeration value="Cross Functional"/>
              <xsd:enumeration value="Forms"/>
              <xsd:enumeration value="Leadership w/Cognia"/>
              <xsd:enumeration value="Leadership w/DESE"/>
              <xsd:enumeration value="MA Monthly Management Meeting"/>
              <xsd:enumeration value="MCAS and RICAS Internal Team"/>
              <xsd:enumeration value="MCAS Risks and Issues Review"/>
              <xsd:enumeration value="Online Administration and Testing"/>
              <xsd:enumeration value="Production w/Cognia"/>
              <xsd:enumeration value="Production w/DESE"/>
              <xsd:enumeration value="Psychometrics w/Cognia"/>
              <xsd:enumeration value="Psychometrics w/DESE"/>
              <xsd:enumeration value="Remote Proctor Pilot"/>
              <xsd:enumeration value="Reporting w/DESE"/>
              <xsd:enumeration value="RI Monthly Management Meeting"/>
              <xsd:enumeration value="RICAS"/>
              <xsd:enumeration value="SCM Team"/>
              <xsd:enumeration value="Scoring w/Cognia"/>
              <xsd:enumeration value="Scoring w/DESE"/>
              <xsd:enumeration value="Systems Integration"/>
            </xsd:restriction>
          </xsd:simpleType>
        </xsd:union>
      </xsd:simpleType>
    </xsd:element>
    <xsd:element name="Admin_x0020_Year" ma:index="5" nillable="true" ma:displayName="Admin Year" ma:default="2020" ma:internalName="Admin_x0020_Year">
      <xsd:complexType>
        <xsd:complexContent>
          <xsd:extension base="dms:MultiChoice">
            <xsd:sequence>
              <xsd:element name="Value" maxOccurs="unbounded" minOccurs="0" nillable="true">
                <xsd:simpleType>
                  <xsd:restriction base="dms:Choice">
                    <xsd:enumeration value="2019"/>
                    <xsd:enumeration value="2020"/>
                    <xsd:enumeration value="2021"/>
                  </xsd:restriction>
                </xsd:simpleType>
              </xsd:element>
            </xsd:sequence>
          </xsd:extension>
        </xsd:complexContent>
      </xsd:complexType>
    </xsd:element>
    <xsd:element name="Date" ma:index="6" nillable="true" ma:displayName="Date" ma:format="DateOnly" ma:indexed="true" ma:internalName="Date">
      <xsd:simpleType>
        <xsd:restriction base="dms:DateTime"/>
      </xsd:simpleType>
    </xsd:element>
    <xsd:element name="File_x0020_Status" ma:index="7" nillable="true" ma:displayName="File Status" ma:default="Draft" ma:format="Dropdown" ma:internalName="File_x0020_Status">
      <xsd:simpleType>
        <xsd:restriction base="dms:Choice">
          <xsd:enumeration value="Archive"/>
          <xsd:enumeration value="Baselined"/>
          <xsd:enumeration value="Delivered"/>
          <xsd:enumeration value="Draft"/>
        </xsd:restriction>
      </xsd:simpleType>
    </xsd:element>
    <xsd:element name="Required_x0020_Document" ma:index="8" nillable="true" ma:displayName="Required Document" ma:description="PR-00044 Deliverable - this column is draft" ma:format="Dropdown" ma:indexed="true" ma:internalName="Required_x0020_Document">
      <xsd:simpleType>
        <xsd:restriction base="dms:Choice">
          <xsd:enumeration value="Business Requirements Document (BRD)"/>
          <xsd:enumeration value="PR-00003 Risk Management Procedure"/>
          <xsd:enumeration value="Customer Satisfaction Surveys"/>
          <xsd:enumeration value="Lessons Learned"/>
          <xsd:enumeration value="Project Management Plan"/>
        </xsd:restriction>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Archive" ma:index="21" nillable="true" ma:displayName="Archive" ma:default="0" ma:internalName="Archive">
      <xsd:simpleType>
        <xsd:restriction base="dms:Boolean"/>
      </xsd:simpleType>
    </xsd:element>
    <xsd:element name="Approval_x0020_Record" ma:index="22" nillable="true" ma:displayName="Approval Record" ma:default="0" ma:description="BRD approvals, emails, documented customer approvals etc." ma:internalName="Approval_x0020_Record">
      <xsd:simpleType>
        <xsd:restriction base="dms:Boolean"/>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ca7aa4-7fee-4083-94e1-2adc3ae970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45c7d4eb-f99c-41c4-8537-a09014e06515}" ma:internalName="TaxCatchAll" ma:showField="CatchAllData" ma:web="0dca7aa4-7fee-4083-94e1-2adc3ae970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dca7aa4-7fee-4083-94e1-2adc3ae970bc">
      <UserInfo>
        <DisplayName>Zalk, Jodie (DESE)</DisplayName>
        <AccountId>18</AccountId>
        <AccountType/>
      </UserInfo>
      <UserInfo>
        <DisplayName>Cullen, Shannon (DESE)</DisplayName>
        <AccountId>17</AccountId>
        <AccountType/>
      </UserInfo>
      <UserInfo>
        <DisplayName>Ragsdale, David (DESE)</DisplayName>
        <AccountId>20</AccountId>
        <AccountType/>
      </UserInfo>
      <UserInfo>
        <DisplayName>Pelychaty, Robert (DESE)</DisplayName>
        <AccountId>38</AccountId>
        <AccountType/>
      </UserInfo>
      <UserInfo>
        <DisplayName>Stapel, Michol (DESE)</DisplayName>
        <AccountId>26</AccountId>
        <AccountType/>
      </UserInfo>
    </SharedWithUsers>
    <lcf76f155ced4ddcb4097134ff3c332f xmlns="1d01d358-fb5c-480b-94c0-87be6b23463f">
      <Terms xmlns="http://schemas.microsoft.com/office/infopath/2007/PartnerControls"/>
    </lcf76f155ced4ddcb4097134ff3c332f>
    <TaxCatchAll xmlns="0dca7aa4-7fee-4083-94e1-2adc3ae970bc" xsi:nil="true"/>
    <File_x0020_Status xmlns="1d01d358-fb5c-480b-94c0-87be6b23463f">Draft</File_x0020_Status>
    <Admin_x0020_Year xmlns="1d01d358-fb5c-480b-94c0-87be6b23463f">
      <Value>2020</Value>
    </Admin_x0020_Year>
    <Required_x0020_Document xmlns="1d01d358-fb5c-480b-94c0-87be6b23463f" xsi:nil="true"/>
    <Approval_x0020_Record xmlns="1d01d358-fb5c-480b-94c0-87be6b23463f">false</Approval_x0020_Record>
    <Category0 xmlns="1d01d358-fb5c-480b-94c0-87be6b23463f">To be assigned</Category0>
    <Date xmlns="1d01d358-fb5c-480b-94c0-87be6b23463f" xsi:nil="true"/>
    <Meeting_x0020_Name xmlns="1d01d358-fb5c-480b-94c0-87be6b23463f" xsi:nil="true"/>
    <Category xmlns="1d01d358-fb5c-480b-94c0-87be6b23463f" xsi:nil="true"/>
    <Archive xmlns="1d01d358-fb5c-480b-94c0-87be6b23463f">false</Archive>
  </documentManagement>
</p:properties>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6A834149-67BB-4029-997F-CCE983D4DF62}"/>
</file>

<file path=customXml/itemProps3.xml><?xml version="1.0" encoding="utf-8"?>
<ds:datastoreItem xmlns:ds="http://schemas.openxmlformats.org/officeDocument/2006/customXml" ds:itemID="{FA434A98-F106-45CE-8E8A-DD686612E616}">
  <ds:schemaRefs>
    <ds:schemaRef ds:uri="049449a1-970d-4061-91c8-87f7c4621d9d"/>
    <ds:schemaRef ds:uri="e77133ba-eec1-4d51-86ef-7b6d234951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99</TotalTime>
  <Words>7407</Words>
  <Application>Microsoft Office PowerPoint</Application>
  <PresentationFormat>Widescreen</PresentationFormat>
  <Paragraphs>757</Paragraphs>
  <Slides>91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91</vt:i4>
      </vt:variant>
    </vt:vector>
  </HeadingPairs>
  <TitlesOfParts>
    <vt:vector size="95" baseType="lpstr">
      <vt:lpstr>Arial</vt:lpstr>
      <vt:lpstr>Calibri</vt:lpstr>
      <vt:lpstr>Segoe</vt:lpstr>
      <vt:lpstr>Office Theme</vt:lpstr>
      <vt:lpstr>MCAS Test Administration and Security Protocols  for Returning Staff </vt:lpstr>
      <vt:lpstr>Presenters</vt:lpstr>
      <vt:lpstr>Logistics for This Session </vt:lpstr>
      <vt:lpstr>Slides for This Session </vt:lpstr>
      <vt:lpstr>Today’s Agenda</vt:lpstr>
      <vt:lpstr>Poll Question</vt:lpstr>
      <vt:lpstr>1. Updates for 2024</vt:lpstr>
      <vt:lpstr>Test Administration Resources for 2024</vt:lpstr>
      <vt:lpstr>Updates for 2024</vt:lpstr>
      <vt:lpstr>Updates for 2024 (cont’d)</vt:lpstr>
      <vt:lpstr>2. Test Administration Protocols</vt:lpstr>
      <vt:lpstr>General Timeline for MCAS CBT  Pre-Administration Tasks</vt:lpstr>
      <vt:lpstr>Computer-Based Testing Components</vt:lpstr>
      <vt:lpstr>Identify Your Test Administration Team</vt:lpstr>
      <vt:lpstr>Update Student Information</vt:lpstr>
      <vt:lpstr>Identify “Who,” “Where,” and “When”</vt:lpstr>
      <vt:lpstr>Test Admin Workgroup Input: “How long are your school’s test sessions, and what are the plans for students who need extended time?”</vt:lpstr>
      <vt:lpstr>Poll Question</vt:lpstr>
      <vt:lpstr>Scheduling Considerations </vt:lpstr>
      <vt:lpstr>Delivery Dates for Manuals and PBT Materials</vt:lpstr>
      <vt:lpstr>Poll Question</vt:lpstr>
      <vt:lpstr>2024 Grades 3–8 Administration Schedule </vt:lpstr>
      <vt:lpstr>Recommended Testing Times for Grades 3–8 </vt:lpstr>
      <vt:lpstr>2024 Grade 10 Prescribed Administration Schedule </vt:lpstr>
      <vt:lpstr>2024 High School Science  Prescribed Administration Schedule </vt:lpstr>
      <vt:lpstr>Recommended Testing Times for High Schools</vt:lpstr>
      <vt:lpstr>Preparing Students and Families for CBT </vt:lpstr>
      <vt:lpstr>Prepare Materials that Your School Will Provide to Students</vt:lpstr>
      <vt:lpstr>Go online to www.mcasservicecenter.com to complete the PCPA.</vt:lpstr>
      <vt:lpstr>Poll Question</vt:lpstr>
      <vt:lpstr>CBT Technology Preparations </vt:lpstr>
      <vt:lpstr>CBT Technology Preparations (cont’d)</vt:lpstr>
      <vt:lpstr>Network and Device Testing</vt:lpstr>
      <vt:lpstr>Steps to Complete During and After Testing </vt:lpstr>
      <vt:lpstr>Training Sessions on PAN</vt:lpstr>
      <vt:lpstr>Questions and Answers</vt:lpstr>
      <vt:lpstr>3. Test Security Requirements</vt:lpstr>
      <vt:lpstr>Poll Question</vt:lpstr>
      <vt:lpstr>The Framework for Test Security</vt:lpstr>
      <vt:lpstr>The Importance of Leadership</vt:lpstr>
      <vt:lpstr>Poll Question</vt:lpstr>
      <vt:lpstr>Secure Content and Materials for CBT</vt:lpstr>
      <vt:lpstr>Confidentiality of Secure Test Content </vt:lpstr>
      <vt:lpstr>Exceptions to Prohibition of Test Administrators Viewing MCAS Content</vt:lpstr>
      <vt:lpstr>If a Student Has a Concern about a Test Question</vt:lpstr>
      <vt:lpstr>Handling and Storage of Secure Materials </vt:lpstr>
      <vt:lpstr>A Secure Testing Environment – Out of the Room</vt:lpstr>
      <vt:lpstr>A Secure Testing Environment – In the Room</vt:lpstr>
      <vt:lpstr>Secure Room Set-up for Computer-Based Testing</vt:lpstr>
      <vt:lpstr>Prohibited Materials</vt:lpstr>
      <vt:lpstr>Poll Question</vt:lpstr>
      <vt:lpstr>Training Test Administrators and Other Personnel</vt:lpstr>
      <vt:lpstr>Training Test Administrators and Other Personnel – Documentation </vt:lpstr>
      <vt:lpstr>Test Administrator Responsibilities</vt:lpstr>
      <vt:lpstr>Poll Question</vt:lpstr>
      <vt:lpstr>What is Coaching? </vt:lpstr>
      <vt:lpstr>What is Permitted?</vt:lpstr>
      <vt:lpstr>Test Security Requirements for Students</vt:lpstr>
      <vt:lpstr>Poll Question</vt:lpstr>
      <vt:lpstr>Change in Reporting Requirements for Certain Irregularities after Students Have Completed Their Tests</vt:lpstr>
      <vt:lpstr>Steps to Take after a Security Incident or Irregularity</vt:lpstr>
      <vt:lpstr>Questions and Answers</vt:lpstr>
      <vt:lpstr>4. Accessibility and Accommodations</vt:lpstr>
      <vt:lpstr>New for 2023–24 for Accessibility and Accommodations </vt:lpstr>
      <vt:lpstr>Resources for Accessibility and Accommodations</vt:lpstr>
      <vt:lpstr>Participation of Students with Disabilities and EL Students</vt:lpstr>
      <vt:lpstr>MCAS Accessibility and Accommodations</vt:lpstr>
      <vt:lpstr>Test Preparation </vt:lpstr>
      <vt:lpstr>Important Reminders for CBT</vt:lpstr>
      <vt:lpstr>Student Testing Tickets for Human Read-Aloud, Human Signer, TTS</vt:lpstr>
      <vt:lpstr>Prohibitions for Accommodations </vt:lpstr>
      <vt:lpstr>Questions and Answers</vt:lpstr>
      <vt:lpstr>5. Resources, Support, and  Next Steps </vt:lpstr>
      <vt:lpstr>Additional Resources</vt:lpstr>
      <vt:lpstr>Next Steps</vt:lpstr>
      <vt:lpstr>Email and Phone Support </vt:lpstr>
      <vt:lpstr>6. Protocols for PBT       - Accommodations A1 and EL1 for        Grades 3–8 and 10, and High School Science</vt:lpstr>
      <vt:lpstr>Booklets for Spring 2024</vt:lpstr>
      <vt:lpstr>Receive Test Materials and Prepare for Distribution</vt:lpstr>
      <vt:lpstr>Order Materials for Newly Enrolled Students</vt:lpstr>
      <vt:lpstr>Additional Preparations for PBT</vt:lpstr>
      <vt:lpstr>Steps During and After Testing for PBT</vt:lpstr>
      <vt:lpstr>Important Reminders for Packing PBT Materials </vt:lpstr>
      <vt:lpstr>The Return Shipment</vt:lpstr>
      <vt:lpstr>Questions and Answers</vt:lpstr>
      <vt:lpstr>7. Competency Determination Graduation Requirements </vt:lpstr>
      <vt:lpstr>Competency Determination (CD) graduation requirements differ by class.</vt:lpstr>
      <vt:lpstr>CD Requirements for the Classes of 2024 and 2025</vt:lpstr>
      <vt:lpstr>CD Requirements for the Classes of 2026–2030 </vt:lpstr>
      <vt:lpstr>Questions and Answers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Lanai, Evy (DESE)</dc:creator>
  <cp:lastModifiedBy>Zalk, Jodie (DESE)</cp:lastModifiedBy>
  <cp:revision>1</cp:revision>
  <cp:lastPrinted>2024-01-31T13:25:52Z</cp:lastPrinted>
  <dcterms:created xsi:type="dcterms:W3CDTF">2022-10-11T20:32:22Z</dcterms:created>
  <dcterms:modified xsi:type="dcterms:W3CDTF">2024-02-03T00:38:19Z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0x010100D75FB14DB3FE6C4CA721D3340365D5E8</vt:lpwstr>
  </property>
  <property fmtid="{D5CDD505-2E9C-101B-9397-08002B2CF9AE}" pid="3" name="MediaServiceImageTags">
    <vt:lpwstr/>
  </property>
  <property fmtid="{D5CDD505-2E9C-101B-9397-08002B2CF9AE}" pid="4" name="Order">
    <vt:r8>4411600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